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media/image1.jpeg" ContentType="image/jpeg"/>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media/image2.jpeg" ContentType="image/jpeg"/>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Lst>
  <p:sldSz cx="9144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file>

<file path=ppt/presProps.xml><?xml version="1.0" encoding="utf-8"?>
<p:presentationPr xmlns:a="http://schemas.openxmlformats.org/drawingml/2006/main" xmlns:r="http://schemas.openxmlformats.org/officeDocument/2006/relationships" xmlns:p="http://schemas.openxmlformats.org/presentationml/2006/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D7E7"/>
          </a:solidFill>
        </a:fill>
      </a:tcStyle>
    </a:wholeTbl>
    <a:band2H>
      <a:tcTxStyle b="def" i="def"/>
      <a:tcStyle>
        <a:tcBdr/>
        <a:fill>
          <a:solidFill>
            <a:srgbClr val="E8ECF4"/>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EE7D0"/>
          </a:solidFill>
        </a:fill>
      </a:tcStyle>
    </a:wholeTbl>
    <a:band2H>
      <a:tcTxStyle b="def" i="def"/>
      <a:tcStyle>
        <a:tcBdr/>
        <a:fill>
          <a:solidFill>
            <a:srgbClr val="EFF3E9"/>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CDCCE"/>
          </a:solidFill>
        </a:fill>
      </a:tcStyle>
    </a:wholeTbl>
    <a:band2H>
      <a:tcTxStyle b="def" i="def"/>
      <a:tcStyle>
        <a:tcBdr/>
        <a:fill>
          <a:solidFill>
            <a:srgbClr val="FDEEE8"/>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 name="Shape 122"/>
          <p:cNvSpPr/>
          <p:nvPr>
            <p:ph type="sldImg"/>
          </p:nvPr>
        </p:nvSpPr>
        <p:spPr>
          <a:xfrm>
            <a:off x="1143000" y="685800"/>
            <a:ext cx="4572000" cy="3429000"/>
          </a:xfrm>
          <a:prstGeom prst="rect">
            <a:avLst/>
          </a:prstGeom>
        </p:spPr>
        <p:txBody>
          <a:bodyPr/>
          <a:lstStyle/>
          <a:p>
            <a:pPr/>
          </a:p>
        </p:txBody>
      </p:sp>
      <p:sp>
        <p:nvSpPr>
          <p:cNvPr id="123" name="Shape 123"/>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latinLnBrk="0">
      <a:defRPr sz="1200">
        <a:latin typeface="+mn-lt"/>
        <a:ea typeface="+mn-ea"/>
        <a:cs typeface="+mn-cs"/>
        <a:sym typeface="Calibri"/>
      </a:defRPr>
    </a:lvl1pPr>
    <a:lvl2pPr indent="228600" latinLnBrk="0">
      <a:defRPr sz="1200">
        <a:latin typeface="+mn-lt"/>
        <a:ea typeface="+mn-ea"/>
        <a:cs typeface="+mn-cs"/>
        <a:sym typeface="Calibri"/>
      </a:defRPr>
    </a:lvl2pPr>
    <a:lvl3pPr indent="457200" latinLnBrk="0">
      <a:defRPr sz="1200">
        <a:latin typeface="+mn-lt"/>
        <a:ea typeface="+mn-ea"/>
        <a:cs typeface="+mn-cs"/>
        <a:sym typeface="Calibri"/>
      </a:defRPr>
    </a:lvl3pPr>
    <a:lvl4pPr indent="685800" latinLnBrk="0">
      <a:defRPr sz="1200">
        <a:latin typeface="+mn-lt"/>
        <a:ea typeface="+mn-ea"/>
        <a:cs typeface="+mn-cs"/>
        <a:sym typeface="Calibri"/>
      </a:defRPr>
    </a:lvl4pPr>
    <a:lvl5pPr indent="914400" latinLnBrk="0">
      <a:defRPr sz="1200">
        <a:latin typeface="+mn-lt"/>
        <a:ea typeface="+mn-ea"/>
        <a:cs typeface="+mn-cs"/>
        <a:sym typeface="Calibri"/>
      </a:defRPr>
    </a:lvl5pPr>
    <a:lvl6pPr indent="1143000" latinLnBrk="0">
      <a:defRPr sz="1200">
        <a:latin typeface="+mn-lt"/>
        <a:ea typeface="+mn-ea"/>
        <a:cs typeface="+mn-cs"/>
        <a:sym typeface="Calibri"/>
      </a:defRPr>
    </a:lvl6pPr>
    <a:lvl7pPr indent="1371600" latinLnBrk="0">
      <a:defRPr sz="1200">
        <a:latin typeface="+mn-lt"/>
        <a:ea typeface="+mn-ea"/>
        <a:cs typeface="+mn-cs"/>
        <a:sym typeface="Calibri"/>
      </a:defRPr>
    </a:lvl7pPr>
    <a:lvl8pPr indent="1600200" latinLnBrk="0">
      <a:defRPr sz="1200">
        <a:latin typeface="+mn-lt"/>
        <a:ea typeface="+mn-ea"/>
        <a:cs typeface="+mn-cs"/>
        <a:sym typeface="Calibri"/>
      </a:defRPr>
    </a:lvl8pPr>
    <a:lvl9pPr indent="1828800" latinLnBrk="0">
      <a:defRPr sz="1200">
        <a:latin typeface="+mn-lt"/>
        <a:ea typeface="+mn-ea"/>
        <a:cs typeface="+mn-cs"/>
        <a:sym typeface="Calibri"/>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10.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Relationships>

</file>

<file path=ppt/notesSlides/_rels/notesSlide11.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Relationships>

</file>

<file path=ppt/notesSlides/_rels/notesSlide12.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Relationships>

</file>

<file path=ppt/notesSlides/_rels/notesSlide13.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Relationships>

</file>

<file path=ppt/notesSlides/_rels/notesSlide14.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Relationships>

</file>

<file path=ppt/notesSlides/_rels/notesSlide15.xml.rels><?xml version="1.0" encoding="UTF-8"?>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Relationships>

</file>

<file path=ppt/notesSlides/_rels/notesSlide16.xml.rels><?xml version="1.0" encoding="UTF-8"?>
<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Relationships>

</file>

<file path=ppt/notesSlides/_rels/notesSlide17.xml.rels><?xml version="1.0" encoding="UTF-8"?>
<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Relationships>

</file>

<file path=ppt/notesSlides/_rels/notesSlide18.xml.rels><?xml version="1.0" encoding="UTF-8"?>
<Relationships xmlns="http://schemas.openxmlformats.org/package/2006/relationships"><Relationship Id="rId1" Type="http://schemas.openxmlformats.org/officeDocument/2006/relationships/slide" Target="../slides/slide30.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_rels/notesSlide8.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Relationships>

</file>

<file path=ppt/notesSlides/_rels/notesSlide9.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6" name="Shape 146"/>
          <p:cNvSpPr/>
          <p:nvPr>
            <p:ph type="sldImg"/>
          </p:nvPr>
        </p:nvSpPr>
        <p:spPr>
          <a:prstGeom prst="rect">
            <a:avLst/>
          </a:prstGeom>
        </p:spPr>
        <p:txBody>
          <a:bodyPr/>
          <a:lstStyle/>
          <a:p>
            <a:pPr/>
          </a:p>
        </p:txBody>
      </p:sp>
      <p:sp>
        <p:nvSpPr>
          <p:cNvPr id="147" name="Shape 147"/>
          <p:cNvSpPr/>
          <p:nvPr>
            <p:ph type="body" sz="quarter" idx="1"/>
          </p:nvPr>
        </p:nvSpPr>
        <p:spPr>
          <a:prstGeom prst="rect">
            <a:avLst/>
          </a:prstGeom>
        </p:spPr>
        <p:txBody>
          <a:bodyPr/>
          <a:lstStyle/>
          <a:p>
            <a:pPr/>
            <a:r>
              <a:t>Telemetry still exists for professional use</a:t>
            </a:r>
          </a:p>
          <a:p>
            <a:pPr/>
            <a:r>
              <a:t>Not necessarily “Internet” of things: private communication, or not even communication (data is stored in devices then retrieved)</a:t>
            </a:r>
          </a:p>
          <a:p>
            <a:pPr/>
            <a:r>
              <a:t>Discuss e.g. meteorological data, weather stations, balloons; how much is taken over by satellites</a:t>
            </a:r>
          </a:p>
          <a:p>
            <a:pPr/>
            <a:r>
              <a:t>Many areas are now taken over by new IoT technologies, opening up to “amateurs” too</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6" name="Shape 206"/>
          <p:cNvSpPr/>
          <p:nvPr>
            <p:ph type="sldImg"/>
          </p:nvPr>
        </p:nvSpPr>
        <p:spPr>
          <a:prstGeom prst="rect">
            <a:avLst/>
          </a:prstGeom>
        </p:spPr>
        <p:txBody>
          <a:bodyPr/>
          <a:lstStyle/>
          <a:p>
            <a:pPr/>
          </a:p>
        </p:txBody>
      </p:sp>
      <p:sp>
        <p:nvSpPr>
          <p:cNvPr id="207" name="Shape 207"/>
          <p:cNvSpPr/>
          <p:nvPr>
            <p:ph type="body" sz="quarter" idx="1"/>
          </p:nvPr>
        </p:nvSpPr>
        <p:spPr>
          <a:prstGeom prst="rect">
            <a:avLst/>
          </a:prstGeom>
        </p:spPr>
        <p:txBody>
          <a:bodyPr/>
          <a:lstStyle/>
          <a:p>
            <a:pPr/>
            <a:r>
              <a:t>Would be overwhelmed by mountains of data if we had no tools</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2" name="Shape 212"/>
          <p:cNvSpPr/>
          <p:nvPr>
            <p:ph type="sldImg"/>
          </p:nvPr>
        </p:nvSpPr>
        <p:spPr>
          <a:prstGeom prst="rect">
            <a:avLst/>
          </a:prstGeom>
        </p:spPr>
        <p:txBody>
          <a:bodyPr/>
          <a:lstStyle/>
          <a:p>
            <a:pPr/>
          </a:p>
        </p:txBody>
      </p:sp>
      <p:sp>
        <p:nvSpPr>
          <p:cNvPr id="213" name="Shape 213"/>
          <p:cNvSpPr/>
          <p:nvPr>
            <p:ph type="body" sz="quarter" idx="1"/>
          </p:nvPr>
        </p:nvSpPr>
        <p:spPr>
          <a:prstGeom prst="rect">
            <a:avLst/>
          </a:prstGeom>
        </p:spPr>
        <p:txBody>
          <a:bodyPr/>
          <a:lstStyle/>
          <a:p>
            <a:pPr/>
            <a:r>
              <a:t>Visualization is not always enough to spot important patterns</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9" name="Shape 219"/>
          <p:cNvSpPr/>
          <p:nvPr>
            <p:ph type="sldImg"/>
          </p:nvPr>
        </p:nvSpPr>
        <p:spPr>
          <a:prstGeom prst="rect">
            <a:avLst/>
          </a:prstGeom>
        </p:spPr>
        <p:txBody>
          <a:bodyPr/>
          <a:lstStyle/>
          <a:p>
            <a:pPr/>
          </a:p>
        </p:txBody>
      </p:sp>
      <p:sp>
        <p:nvSpPr>
          <p:cNvPr id="220" name="Shape 220"/>
          <p:cNvSpPr/>
          <p:nvPr>
            <p:ph type="body" sz="quarter" idx="1"/>
          </p:nvPr>
        </p:nvSpPr>
        <p:spPr>
          <a:prstGeom prst="rect">
            <a:avLst/>
          </a:prstGeom>
        </p:spPr>
        <p:txBody>
          <a:bodyPr/>
          <a:lstStyle/>
          <a:p>
            <a:pPr/>
            <a:r>
              <a:t>Still, data scientists always try to put their data into an intuitively understandable form</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26" name="Shape 226"/>
          <p:cNvSpPr/>
          <p:nvPr>
            <p:ph type="sldImg"/>
          </p:nvPr>
        </p:nvSpPr>
        <p:spPr>
          <a:prstGeom prst="rect">
            <a:avLst/>
          </a:prstGeom>
        </p:spPr>
        <p:txBody>
          <a:bodyPr/>
          <a:lstStyle/>
          <a:p>
            <a:pPr/>
          </a:p>
        </p:txBody>
      </p:sp>
      <p:sp>
        <p:nvSpPr>
          <p:cNvPr id="227" name="Shape 227"/>
          <p:cNvSpPr/>
          <p:nvPr>
            <p:ph type="body" sz="quarter" idx="1"/>
          </p:nvPr>
        </p:nvSpPr>
        <p:spPr>
          <a:prstGeom prst="rect">
            <a:avLst/>
          </a:prstGeom>
        </p:spPr>
        <p:txBody>
          <a:bodyPr/>
          <a:lstStyle/>
          <a:p>
            <a:pPr/>
            <a:r>
              <a:t>AI to the help: Machine Learning, Deep Learning finds patterns and actionable information</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38" name="Shape 238"/>
          <p:cNvSpPr/>
          <p:nvPr>
            <p:ph type="sldImg"/>
          </p:nvPr>
        </p:nvSpPr>
        <p:spPr>
          <a:prstGeom prst="rect">
            <a:avLst/>
          </a:prstGeom>
        </p:spPr>
        <p:txBody>
          <a:bodyPr/>
          <a:lstStyle/>
          <a:p>
            <a:pPr/>
          </a:p>
        </p:txBody>
      </p:sp>
      <p:sp>
        <p:nvSpPr>
          <p:cNvPr id="239" name="Shape 239"/>
          <p:cNvSpPr/>
          <p:nvPr>
            <p:ph type="body" sz="quarter" idx="1"/>
          </p:nvPr>
        </p:nvSpPr>
        <p:spPr>
          <a:prstGeom prst="rect">
            <a:avLst/>
          </a:prstGeom>
        </p:spPr>
        <p:txBody>
          <a:bodyPr/>
          <a:lstStyle/>
          <a:p>
            <a:pPr/>
            <a:r>
              <a:t>Many medical instruments are capable of generating data</a:t>
            </a:r>
          </a:p>
          <a:p>
            <a:pPr/>
            <a:r>
              <a:t>Aggregating such data streams can enable deep analysis</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47" name="Shape 247"/>
          <p:cNvSpPr/>
          <p:nvPr>
            <p:ph type="sldImg"/>
          </p:nvPr>
        </p:nvSpPr>
        <p:spPr>
          <a:prstGeom prst="rect">
            <a:avLst/>
          </a:prstGeom>
        </p:spPr>
        <p:txBody>
          <a:bodyPr/>
          <a:lstStyle/>
          <a:p>
            <a:pPr/>
          </a:p>
        </p:txBody>
      </p:sp>
      <p:sp>
        <p:nvSpPr>
          <p:cNvPr id="248" name="Shape 248"/>
          <p:cNvSpPr/>
          <p:nvPr>
            <p:ph type="body" sz="quarter" idx="1"/>
          </p:nvPr>
        </p:nvSpPr>
        <p:spPr>
          <a:prstGeom prst="rect">
            <a:avLst/>
          </a:prstGeom>
        </p:spPr>
        <p:txBody>
          <a:bodyPr/>
          <a:lstStyle/>
          <a:p>
            <a:pPr/>
            <a:r>
              <a:t>Information directly from farms can be used for intelligent agriculture</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53" name="Shape 253"/>
          <p:cNvSpPr/>
          <p:nvPr>
            <p:ph type="sldImg"/>
          </p:nvPr>
        </p:nvSpPr>
        <p:spPr>
          <a:prstGeom prst="rect">
            <a:avLst/>
          </a:prstGeom>
        </p:spPr>
        <p:txBody>
          <a:bodyPr/>
          <a:lstStyle/>
          <a:p>
            <a:pPr/>
          </a:p>
        </p:txBody>
      </p:sp>
      <p:sp>
        <p:nvSpPr>
          <p:cNvPr id="254" name="Shape 254"/>
          <p:cNvSpPr/>
          <p:nvPr>
            <p:ph type="body" sz="quarter" idx="1"/>
          </p:nvPr>
        </p:nvSpPr>
        <p:spPr>
          <a:prstGeom prst="rect">
            <a:avLst/>
          </a:prstGeom>
        </p:spPr>
        <p:txBody>
          <a:bodyPr/>
          <a:lstStyle/>
          <a:p>
            <a:pPr/>
            <a:r>
              <a:t>Discuss the situation of the power metering of the students’ home</a:t>
            </a:r>
          </a:p>
          <a:p>
            <a:pPr/>
            <a:r>
              <a:t>What other utilities could have similar intelligent infrastructure?</a:t>
            </a:r>
          </a:p>
          <a:p>
            <a:pPr/>
            <a:r>
              <a:t>Water?</a:t>
            </a:r>
          </a:p>
          <a:p>
            <a:pPr/>
            <a:r>
              <a:t>Gas?</a:t>
            </a:r>
          </a:p>
          <a:p>
            <a:pPr/>
            <a:r>
              <a:t>Sewage?</a:t>
            </a:r>
          </a:p>
          <a:p>
            <a:pPr/>
            <a:r>
              <a:t>Compare with ISP (Internet Service Provider) infrastructure</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68" name="Shape 268"/>
          <p:cNvSpPr/>
          <p:nvPr>
            <p:ph type="sldImg"/>
          </p:nvPr>
        </p:nvSpPr>
        <p:spPr>
          <a:prstGeom prst="rect">
            <a:avLst/>
          </a:prstGeom>
        </p:spPr>
        <p:txBody>
          <a:bodyPr/>
          <a:lstStyle/>
          <a:p>
            <a:pPr/>
          </a:p>
        </p:txBody>
      </p:sp>
      <p:sp>
        <p:nvSpPr>
          <p:cNvPr id="269" name="Shape 269"/>
          <p:cNvSpPr/>
          <p:nvPr>
            <p:ph type="body" sz="quarter" idx="1"/>
          </p:nvPr>
        </p:nvSpPr>
        <p:spPr>
          <a:prstGeom prst="rect">
            <a:avLst/>
          </a:prstGeom>
        </p:spPr>
        <p:txBody>
          <a:bodyPr/>
          <a:lstStyle/>
          <a:p>
            <a:pPr/>
            <a:r>
              <a:t>Tell about competing offerings like Google Cloud</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75" name="Shape 275"/>
          <p:cNvSpPr/>
          <p:nvPr>
            <p:ph type="sldImg"/>
          </p:nvPr>
        </p:nvSpPr>
        <p:spPr>
          <a:prstGeom prst="rect">
            <a:avLst/>
          </a:prstGeom>
        </p:spPr>
        <p:txBody>
          <a:bodyPr/>
          <a:lstStyle/>
          <a:p>
            <a:pPr/>
          </a:p>
        </p:txBody>
      </p:sp>
      <p:sp>
        <p:nvSpPr>
          <p:cNvPr id="276" name="Shape 276"/>
          <p:cNvSpPr/>
          <p:nvPr>
            <p:ph type="body" sz="quarter" idx="1"/>
          </p:nvPr>
        </p:nvSpPr>
        <p:spPr>
          <a:prstGeom prst="rect">
            <a:avLst/>
          </a:prstGeom>
        </p:spPr>
        <p:txBody>
          <a:bodyPr/>
          <a:lstStyle/>
          <a:p>
            <a:pPr/>
            <a:r>
              <a:t>Essays submitted by students should be evaluated for understanding, originality, relevance</a:t>
            </a:r>
          </a:p>
          <a:p>
            <a:pPr/>
            <a:r>
              <a:t>Warn about ethical issues: plagiarism, fabricated data etc.</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3" name="Shape 153"/>
          <p:cNvSpPr/>
          <p:nvPr>
            <p:ph type="sldImg"/>
          </p:nvPr>
        </p:nvSpPr>
        <p:spPr>
          <a:prstGeom prst="rect">
            <a:avLst/>
          </a:prstGeom>
        </p:spPr>
        <p:txBody>
          <a:bodyPr/>
          <a:lstStyle/>
          <a:p>
            <a:pPr/>
          </a:p>
        </p:txBody>
      </p:sp>
      <p:sp>
        <p:nvSpPr>
          <p:cNvPr id="154" name="Shape 154"/>
          <p:cNvSpPr/>
          <p:nvPr>
            <p:ph type="body" sz="quarter" idx="1"/>
          </p:nvPr>
        </p:nvSpPr>
        <p:spPr>
          <a:prstGeom prst="rect">
            <a:avLst/>
          </a:prstGeom>
        </p:spPr>
        <p:txBody>
          <a:bodyPr/>
          <a:lstStyle/>
          <a:p>
            <a:pPr/>
            <a:r>
              <a:t>Buzzword vs. reality: why is it hyped so relentlessly?</a:t>
            </a:r>
          </a:p>
          <a:p>
            <a:pPr/>
            <a:r>
              <a:t>Corporate vs. amateur IoT: what can be done with Arduino, cheap sensors?</a:t>
            </a:r>
          </a:p>
          <a:p>
            <a:pPr/>
            <a:r>
              <a:t>Solicit examples</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8" name="Shape 158"/>
          <p:cNvSpPr/>
          <p:nvPr>
            <p:ph type="sldImg"/>
          </p:nvPr>
        </p:nvSpPr>
        <p:spPr>
          <a:prstGeom prst="rect">
            <a:avLst/>
          </a:prstGeom>
        </p:spPr>
        <p:txBody>
          <a:bodyPr/>
          <a:lstStyle/>
          <a:p>
            <a:pPr/>
          </a:p>
        </p:txBody>
      </p:sp>
      <p:sp>
        <p:nvSpPr>
          <p:cNvPr id="159" name="Shape 159"/>
          <p:cNvSpPr/>
          <p:nvPr>
            <p:ph type="body" sz="quarter" idx="1"/>
          </p:nvPr>
        </p:nvSpPr>
        <p:spPr>
          <a:prstGeom prst="rect">
            <a:avLst/>
          </a:prstGeom>
        </p:spPr>
        <p:txBody>
          <a:bodyPr/>
          <a:lstStyle/>
          <a:p>
            <a:pPr/>
            <a:r>
              <a:t>Compare with human-generated data sources: Internet, SNS - how are they different from IoT?</a:t>
            </a:r>
          </a:p>
          <a:p>
            <a:pPr/>
            <a:r>
              <a:t>Trends in IoT: growth, promises, threats</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3" name="Shape 163"/>
          <p:cNvSpPr/>
          <p:nvPr>
            <p:ph type="sldImg"/>
          </p:nvPr>
        </p:nvSpPr>
        <p:spPr>
          <a:prstGeom prst="rect">
            <a:avLst/>
          </a:prstGeom>
        </p:spPr>
        <p:txBody>
          <a:bodyPr/>
          <a:lstStyle/>
          <a:p>
            <a:pPr/>
          </a:p>
        </p:txBody>
      </p:sp>
      <p:sp>
        <p:nvSpPr>
          <p:cNvPr id="164" name="Shape 164"/>
          <p:cNvSpPr/>
          <p:nvPr>
            <p:ph type="body" sz="quarter" idx="1"/>
          </p:nvPr>
        </p:nvSpPr>
        <p:spPr>
          <a:prstGeom prst="rect">
            <a:avLst/>
          </a:prstGeom>
        </p:spPr>
        <p:txBody>
          <a:bodyPr/>
          <a:lstStyle/>
          <a:p>
            <a:pPr/>
            <a:r>
              <a:t>Assignment: essay about personal experience or interest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2" name="Shape 172"/>
          <p:cNvSpPr/>
          <p:nvPr>
            <p:ph type="sldImg"/>
          </p:nvPr>
        </p:nvSpPr>
        <p:spPr>
          <a:prstGeom prst="rect">
            <a:avLst/>
          </a:prstGeom>
        </p:spPr>
        <p:txBody>
          <a:bodyPr/>
          <a:lstStyle/>
          <a:p>
            <a:pPr/>
          </a:p>
        </p:txBody>
      </p:sp>
      <p:sp>
        <p:nvSpPr>
          <p:cNvPr id="173" name="Shape 173"/>
          <p:cNvSpPr/>
          <p:nvPr>
            <p:ph type="body" sz="quarter" idx="1"/>
          </p:nvPr>
        </p:nvSpPr>
        <p:spPr>
          <a:prstGeom prst="rect">
            <a:avLst/>
          </a:prstGeom>
        </p:spPr>
        <p:txBody>
          <a:bodyPr/>
          <a:lstStyle/>
          <a:p>
            <a:pPr/>
            <a:r>
              <a:t>Fitting a regression line to a few data points</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9" name="Shape 179"/>
          <p:cNvSpPr/>
          <p:nvPr>
            <p:ph type="sldImg"/>
          </p:nvPr>
        </p:nvSpPr>
        <p:spPr>
          <a:prstGeom prst="rect">
            <a:avLst/>
          </a:prstGeom>
        </p:spPr>
        <p:txBody>
          <a:bodyPr/>
          <a:lstStyle/>
          <a:p>
            <a:pPr/>
          </a:p>
        </p:txBody>
      </p:sp>
      <p:sp>
        <p:nvSpPr>
          <p:cNvPr id="180" name="Shape 180"/>
          <p:cNvSpPr/>
          <p:nvPr>
            <p:ph type="body" sz="quarter" idx="1"/>
          </p:nvPr>
        </p:nvSpPr>
        <p:spPr>
          <a:prstGeom prst="rect">
            <a:avLst/>
          </a:prstGeom>
        </p:spPr>
        <p:txBody>
          <a:bodyPr/>
          <a:lstStyle/>
          <a:p>
            <a:pPr/>
            <a:r>
              <a:t>Continue discussing common perception of BD</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4" name="Shape 184"/>
          <p:cNvSpPr/>
          <p:nvPr>
            <p:ph type="sldImg"/>
          </p:nvPr>
        </p:nvSpPr>
        <p:spPr>
          <a:prstGeom prst="rect">
            <a:avLst/>
          </a:prstGeom>
        </p:spPr>
        <p:txBody>
          <a:bodyPr/>
          <a:lstStyle/>
          <a:p>
            <a:pPr/>
          </a:p>
        </p:txBody>
      </p:sp>
      <p:sp>
        <p:nvSpPr>
          <p:cNvPr id="185" name="Shape 185"/>
          <p:cNvSpPr/>
          <p:nvPr>
            <p:ph type="body" sz="quarter" idx="1"/>
          </p:nvPr>
        </p:nvSpPr>
        <p:spPr>
          <a:prstGeom prst="rect">
            <a:avLst/>
          </a:prstGeom>
        </p:spPr>
        <p:txBody>
          <a:bodyPr/>
          <a:lstStyle/>
          <a:p>
            <a:pPr/>
            <a:r>
              <a:t>Consider examples from other areas, not just from IoT:</a:t>
            </a:r>
          </a:p>
          <a:p>
            <a:pPr/>
            <a:r>
              <a:t>web browsing records</a:t>
            </a:r>
          </a:p>
          <a:p>
            <a:pPr/>
            <a:r>
              <a:t>Twitter, Facebook posts</a:t>
            </a:r>
          </a:p>
          <a:p>
            <a:pPr/>
            <a:r>
              <a:t>online shopping </a:t>
            </a:r>
          </a:p>
          <a:p>
            <a:pPr/>
            <a:r>
              <a:t>How is Google, Amazon analyzing, extracting, monetizing BD?</a:t>
            </a:r>
          </a:p>
          <a:p>
            <a:pPr/>
            <a:r>
              <a:t>Now: what carries over to IoT?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3" name="Shape 193"/>
          <p:cNvSpPr/>
          <p:nvPr>
            <p:ph type="sldImg"/>
          </p:nvPr>
        </p:nvSpPr>
        <p:spPr>
          <a:prstGeom prst="rect">
            <a:avLst/>
          </a:prstGeom>
        </p:spPr>
        <p:txBody>
          <a:bodyPr/>
          <a:lstStyle/>
          <a:p>
            <a:pPr/>
          </a:p>
        </p:txBody>
      </p:sp>
      <p:sp>
        <p:nvSpPr>
          <p:cNvPr id="194" name="Shape 194"/>
          <p:cNvSpPr/>
          <p:nvPr>
            <p:ph type="body" sz="quarter" idx="1"/>
          </p:nvPr>
        </p:nvSpPr>
        <p:spPr>
          <a:prstGeom prst="rect">
            <a:avLst/>
          </a:prstGeom>
        </p:spPr>
        <p:txBody>
          <a:bodyPr/>
          <a:lstStyle/>
          <a:p>
            <a:pPr/>
            <a:r>
              <a:t>Motivate thinking about statistical analysis: </a:t>
            </a:r>
          </a:p>
          <a:p>
            <a:pPr/>
            <a:r>
              <a:t>how to put lots of data into a few numbers?</a:t>
            </a:r>
          </a:p>
          <a:p>
            <a:pPr/>
            <a:r>
              <a:t>how to find less obvious trends?</a:t>
            </a:r>
          </a:p>
          <a:p>
            <a:pPr/>
            <a:r>
              <a:t>how to say if a difference is significant or not?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0" name="Shape 200"/>
          <p:cNvSpPr/>
          <p:nvPr>
            <p:ph type="sldImg"/>
          </p:nvPr>
        </p:nvSpPr>
        <p:spPr>
          <a:prstGeom prst="rect">
            <a:avLst/>
          </a:prstGeom>
        </p:spPr>
        <p:txBody>
          <a:bodyPr/>
          <a:lstStyle/>
          <a:p>
            <a:pPr/>
          </a:p>
        </p:txBody>
      </p:sp>
      <p:sp>
        <p:nvSpPr>
          <p:cNvPr id="201" name="Shape 201"/>
          <p:cNvSpPr/>
          <p:nvPr>
            <p:ph type="body" sz="quarter" idx="1"/>
          </p:nvPr>
        </p:nvSpPr>
        <p:spPr>
          <a:prstGeom prst="rect">
            <a:avLst/>
          </a:prstGeom>
        </p:spPr>
        <p:txBody>
          <a:bodyPr/>
          <a:lstStyle/>
          <a:p>
            <a:pPr/>
            <a:r>
              <a:t>Data from different sources or processes mixed together, we want to separate them</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showMasterSp="0" showMasterPhAnim="1">
  <p:cSld name="Title Slid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2" name="Title Text"/>
          <p:cNvSpPr txBox="1"/>
          <p:nvPr>
            <p:ph type="title"/>
          </p:nvPr>
        </p:nvSpPr>
        <p:spPr>
          <a:xfrm>
            <a:off x="685800" y="2130425"/>
            <a:ext cx="7772400" cy="1470025"/>
          </a:xfrm>
          <a:prstGeom prst="rect">
            <a:avLst/>
          </a:prstGeom>
        </p:spPr>
        <p:txBody>
          <a:bodyPr/>
          <a:lstStyle/>
          <a:p>
            <a:pPr/>
            <a:r>
              <a:t>Title Text</a:t>
            </a:r>
          </a:p>
        </p:txBody>
      </p:sp>
      <p:sp>
        <p:nvSpPr>
          <p:cNvPr id="13" name="Body Level One…"/>
          <p:cNvSpPr txBox="1"/>
          <p:nvPr>
            <p:ph type="body" sz="quarter" idx="1"/>
          </p:nvPr>
        </p:nvSpPr>
        <p:spPr>
          <a:xfrm>
            <a:off x="1371600" y="3886200"/>
            <a:ext cx="6400800" cy="1752600"/>
          </a:xfrm>
          <a:prstGeom prst="rect">
            <a:avLst/>
          </a:prstGeom>
        </p:spPr>
        <p:txBody>
          <a:bodyPr/>
          <a:lstStyle>
            <a:lvl1pPr marL="0" indent="0" algn="ctr">
              <a:buSzTx/>
              <a:buFontTx/>
              <a:buNone/>
              <a:defRPr>
                <a:solidFill>
                  <a:srgbClr val="888888"/>
                </a:solidFill>
              </a:defRPr>
            </a:lvl1pPr>
            <a:lvl2pPr marL="0" indent="457200" algn="ctr">
              <a:buSzTx/>
              <a:buFontTx/>
              <a:buNone/>
              <a:defRPr>
                <a:solidFill>
                  <a:srgbClr val="888888"/>
                </a:solidFill>
              </a:defRPr>
            </a:lvl2pPr>
            <a:lvl3pPr marL="0" indent="914400" algn="ctr">
              <a:buSzTx/>
              <a:buFontTx/>
              <a:buNone/>
              <a:defRPr>
                <a:solidFill>
                  <a:srgbClr val="888888"/>
                </a:solidFill>
              </a:defRPr>
            </a:lvl3pPr>
            <a:lvl4pPr marL="0" indent="1371600" algn="ctr">
              <a:buSzTx/>
              <a:buFontTx/>
              <a:buNone/>
              <a:defRPr>
                <a:solidFill>
                  <a:srgbClr val="888888"/>
                </a:solidFill>
              </a:defRPr>
            </a:lvl4pPr>
            <a:lvl5pPr marL="0" indent="1828800" algn="ctr">
              <a:buSzTx/>
              <a:buFontTx/>
              <a:buNone/>
              <a:defRPr>
                <a:solidFill>
                  <a:srgbClr val="888888"/>
                </a:solidFill>
              </a:defRPr>
            </a:lvl5pPr>
          </a:lstStyle>
          <a:p>
            <a:pPr/>
            <a:r>
              <a:t>Body Level One</a:t>
            </a:r>
          </a:p>
          <a:p>
            <a:pPr lvl="1"/>
            <a:r>
              <a:t>Body Level Two</a:t>
            </a:r>
          </a:p>
          <a:p>
            <a:pPr lvl="2"/>
            <a:r>
              <a:t>Body Level Three</a:t>
            </a:r>
          </a:p>
          <a:p>
            <a:pPr lvl="3"/>
            <a:r>
              <a:t>Body Level Four</a:t>
            </a:r>
          </a:p>
          <a:p>
            <a:pPr lvl="4"/>
            <a:r>
              <a:t>Body Level Five</a:t>
            </a:r>
          </a:p>
        </p:txBody>
      </p:sp>
      <p:sp>
        <p:nvSpPr>
          <p:cNvPr id="1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type="tx" showMasterSp="1" showMasterPhAnim="1">
  <p:cSld name="Title and Vertical Text">
    <p:spTree>
      <p:nvGrpSpPr>
        <p:cNvPr id="1" name=""/>
        <p:cNvGrpSpPr/>
        <p:nvPr/>
      </p:nvGrpSpPr>
      <p:grpSpPr>
        <a:xfrm>
          <a:off x="0" y="0"/>
          <a:ext cx="0" cy="0"/>
          <a:chOff x="0" y="0"/>
          <a:chExt cx="0" cy="0"/>
        </a:xfrm>
      </p:grpSpPr>
      <p:sp>
        <p:nvSpPr>
          <p:cNvPr id="95" name="Title Text"/>
          <p:cNvSpPr txBox="1"/>
          <p:nvPr>
            <p:ph type="title"/>
          </p:nvPr>
        </p:nvSpPr>
        <p:spPr>
          <a:prstGeom prst="rect">
            <a:avLst/>
          </a:prstGeom>
        </p:spPr>
        <p:txBody>
          <a:bodyPr/>
          <a:lstStyle/>
          <a:p>
            <a:pPr/>
            <a:r>
              <a:t>Title Text</a:t>
            </a:r>
          </a:p>
        </p:txBody>
      </p:sp>
      <p:sp>
        <p:nvSpPr>
          <p:cNvPr id="96"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9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type="tx" showMasterSp="1" showMasterPhAnim="1">
  <p:cSld name="Vertical Title and Text">
    <p:spTree>
      <p:nvGrpSpPr>
        <p:cNvPr id="1" name=""/>
        <p:cNvGrpSpPr/>
        <p:nvPr/>
      </p:nvGrpSpPr>
      <p:grpSpPr>
        <a:xfrm>
          <a:off x="0" y="0"/>
          <a:ext cx="0" cy="0"/>
          <a:chOff x="0" y="0"/>
          <a:chExt cx="0" cy="0"/>
        </a:xfrm>
      </p:grpSpPr>
      <p:sp>
        <p:nvSpPr>
          <p:cNvPr id="104" name="Title Text"/>
          <p:cNvSpPr txBox="1"/>
          <p:nvPr>
            <p:ph type="title"/>
          </p:nvPr>
        </p:nvSpPr>
        <p:spPr>
          <a:xfrm>
            <a:off x="6629400" y="274638"/>
            <a:ext cx="2057400" cy="5851526"/>
          </a:xfrm>
          <a:prstGeom prst="rect">
            <a:avLst/>
          </a:prstGeom>
        </p:spPr>
        <p:txBody>
          <a:bodyPr/>
          <a:lstStyle/>
          <a:p>
            <a:pPr/>
            <a:r>
              <a:t>Title Text</a:t>
            </a:r>
          </a:p>
        </p:txBody>
      </p:sp>
      <p:sp>
        <p:nvSpPr>
          <p:cNvPr id="105" name="Body Level One…"/>
          <p:cNvSpPr txBox="1"/>
          <p:nvPr>
            <p:ph type="body" idx="1"/>
          </p:nvPr>
        </p:nvSpPr>
        <p:spPr>
          <a:xfrm>
            <a:off x="457200" y="274638"/>
            <a:ext cx="6019800" cy="5851526"/>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10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type="tx" showMasterSp="0" showMasterPhAnim="1">
  <p:cSld name="Title and Content">
    <p:spTree>
      <p:nvGrpSpPr>
        <p:cNvPr id="1" name=""/>
        <p:cNvGrpSpPr/>
        <p:nvPr/>
      </p:nvGrpSpPr>
      <p:grpSpPr>
        <a:xfrm>
          <a:off x="0" y="0"/>
          <a:ext cx="0" cy="0"/>
          <a:chOff x="0" y="0"/>
          <a:chExt cx="0" cy="0"/>
        </a:xfrm>
      </p:grpSpPr>
      <p:pic>
        <p:nvPicPr>
          <p:cNvPr id="113" name="image1.jpeg" descr="image1.jpeg"/>
          <p:cNvPicPr>
            <a:picLocks noChangeAspect="1"/>
          </p:cNvPicPr>
          <p:nvPr/>
        </p:nvPicPr>
        <p:blipFill>
          <a:blip r:embed="rId2">
            <a:extLst/>
          </a:blip>
          <a:stretch>
            <a:fillRect/>
          </a:stretch>
        </p:blipFill>
        <p:spPr>
          <a:xfrm>
            <a:off x="0" y="0"/>
            <a:ext cx="9144000" cy="6858000"/>
          </a:xfrm>
          <a:prstGeom prst="rect">
            <a:avLst/>
          </a:prstGeom>
          <a:ln w="12700">
            <a:miter lim="400000"/>
          </a:ln>
        </p:spPr>
      </p:pic>
      <p:sp>
        <p:nvSpPr>
          <p:cNvPr id="114" name="Title Text"/>
          <p:cNvSpPr txBox="1"/>
          <p:nvPr>
            <p:ph type="title"/>
          </p:nvPr>
        </p:nvSpPr>
        <p:spPr>
          <a:prstGeom prst="rect">
            <a:avLst/>
          </a:prstGeom>
        </p:spPr>
        <p:txBody>
          <a:bodyPr/>
          <a:lstStyle/>
          <a:p>
            <a:pPr/>
            <a:r>
              <a:t>Title Text</a:t>
            </a:r>
          </a:p>
        </p:txBody>
      </p:sp>
      <p:sp>
        <p:nvSpPr>
          <p:cNvPr id="115"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11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type="tx" showMasterSp="1" showMasterPhAnim="1">
  <p:cSld name="Title and Content">
    <p:spTree>
      <p:nvGrpSpPr>
        <p:cNvPr id="1" name=""/>
        <p:cNvGrpSpPr/>
        <p:nvPr/>
      </p:nvGrpSpPr>
      <p:grpSpPr>
        <a:xfrm>
          <a:off x="0" y="0"/>
          <a:ext cx="0" cy="0"/>
          <a:chOff x="0" y="0"/>
          <a:chExt cx="0" cy="0"/>
        </a:xfrm>
      </p:grpSpPr>
      <p:sp>
        <p:nvSpPr>
          <p:cNvPr id="21" name="Title Text"/>
          <p:cNvSpPr txBox="1"/>
          <p:nvPr>
            <p:ph type="title"/>
          </p:nvPr>
        </p:nvSpPr>
        <p:spPr>
          <a:prstGeom prst="rect">
            <a:avLst/>
          </a:prstGeom>
        </p:spPr>
        <p:txBody>
          <a:bodyPr/>
          <a:lstStyle/>
          <a:p>
            <a:pPr/>
            <a:r>
              <a:t>Title Text</a:t>
            </a:r>
          </a:p>
        </p:txBody>
      </p:sp>
      <p:sp>
        <p:nvSpPr>
          <p:cNvPr id="22"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2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type="tx" showMasterSp="0" showMasterPhAnim="1">
  <p:cSld name="Section Header">
    <p:spTree>
      <p:nvGrpSpPr>
        <p:cNvPr id="1" name=""/>
        <p:cNvGrpSpPr/>
        <p:nvPr/>
      </p:nvGrpSpPr>
      <p:grpSpPr>
        <a:xfrm>
          <a:off x="0" y="0"/>
          <a:ext cx="0" cy="0"/>
          <a:chOff x="0" y="0"/>
          <a:chExt cx="0" cy="0"/>
        </a:xfrm>
      </p:grpSpPr>
      <p:pic>
        <p:nvPicPr>
          <p:cNvPr id="30" name="image1.jpeg" descr="image1.jpeg"/>
          <p:cNvPicPr>
            <a:picLocks noChangeAspect="1"/>
          </p:cNvPicPr>
          <p:nvPr/>
        </p:nvPicPr>
        <p:blipFill>
          <a:blip r:embed="rId2">
            <a:extLst/>
          </a:blip>
          <a:stretch>
            <a:fillRect/>
          </a:stretch>
        </p:blipFill>
        <p:spPr>
          <a:xfrm>
            <a:off x="0" y="12700"/>
            <a:ext cx="9144000" cy="6858000"/>
          </a:xfrm>
          <a:prstGeom prst="rect">
            <a:avLst/>
          </a:prstGeom>
          <a:ln w="12700">
            <a:miter lim="400000"/>
          </a:ln>
        </p:spPr>
      </p:pic>
      <p:sp>
        <p:nvSpPr>
          <p:cNvPr id="31" name="Title Text"/>
          <p:cNvSpPr txBox="1"/>
          <p:nvPr>
            <p:ph type="title"/>
          </p:nvPr>
        </p:nvSpPr>
        <p:spPr>
          <a:xfrm>
            <a:off x="722312" y="4406900"/>
            <a:ext cx="7772401" cy="1362075"/>
          </a:xfrm>
          <a:prstGeom prst="rect">
            <a:avLst/>
          </a:prstGeom>
        </p:spPr>
        <p:txBody>
          <a:bodyPr anchor="t"/>
          <a:lstStyle>
            <a:lvl1pPr algn="l">
              <a:defRPr b="1" cap="all" sz="4000"/>
            </a:lvl1pPr>
          </a:lstStyle>
          <a:p>
            <a:pPr/>
            <a:r>
              <a:t>Title Text</a:t>
            </a:r>
          </a:p>
        </p:txBody>
      </p:sp>
      <p:sp>
        <p:nvSpPr>
          <p:cNvPr id="32" name="Body Level One…"/>
          <p:cNvSpPr txBox="1"/>
          <p:nvPr>
            <p:ph type="body" sz="quarter" idx="1"/>
          </p:nvPr>
        </p:nvSpPr>
        <p:spPr>
          <a:xfrm>
            <a:off x="722312" y="2906713"/>
            <a:ext cx="7772401" cy="1500188"/>
          </a:xfrm>
          <a:prstGeom prst="rect">
            <a:avLst/>
          </a:prstGeom>
        </p:spPr>
        <p:txBody>
          <a:bodyPr anchor="b"/>
          <a:lstStyle>
            <a:lvl1pPr marL="0" indent="0">
              <a:spcBef>
                <a:spcPts val="400"/>
              </a:spcBef>
              <a:buSzTx/>
              <a:buFontTx/>
              <a:buNone/>
              <a:defRPr sz="2000">
                <a:solidFill>
                  <a:srgbClr val="888888"/>
                </a:solidFill>
              </a:defRPr>
            </a:lvl1pPr>
            <a:lvl2pPr marL="0" indent="457200">
              <a:spcBef>
                <a:spcPts val="400"/>
              </a:spcBef>
              <a:buSzTx/>
              <a:buFontTx/>
              <a:buNone/>
              <a:defRPr sz="2000">
                <a:solidFill>
                  <a:srgbClr val="888888"/>
                </a:solidFill>
              </a:defRPr>
            </a:lvl2pPr>
            <a:lvl3pPr marL="0" indent="914400">
              <a:spcBef>
                <a:spcPts val="400"/>
              </a:spcBef>
              <a:buSzTx/>
              <a:buFontTx/>
              <a:buNone/>
              <a:defRPr sz="2000">
                <a:solidFill>
                  <a:srgbClr val="888888"/>
                </a:solidFill>
              </a:defRPr>
            </a:lvl3pPr>
            <a:lvl4pPr marL="0" indent="1371600">
              <a:spcBef>
                <a:spcPts val="400"/>
              </a:spcBef>
              <a:buSzTx/>
              <a:buFontTx/>
              <a:buNone/>
              <a:defRPr sz="2000">
                <a:solidFill>
                  <a:srgbClr val="888888"/>
                </a:solidFill>
              </a:defRPr>
            </a:lvl4pPr>
            <a:lvl5pPr marL="0" indent="1828800">
              <a:spcBef>
                <a:spcPts val="400"/>
              </a:spcBef>
              <a:buSzTx/>
              <a:buFontTx/>
              <a:buNone/>
              <a:defRPr sz="2000">
                <a:solidFill>
                  <a:srgbClr val="888888"/>
                </a:solidFill>
              </a:defRPr>
            </a:lvl5pPr>
          </a:lstStyle>
          <a:p>
            <a:pPr/>
            <a:r>
              <a:t>Body Level One</a:t>
            </a:r>
          </a:p>
          <a:p>
            <a:pPr lvl="1"/>
            <a:r>
              <a:t>Body Level Two</a:t>
            </a:r>
          </a:p>
          <a:p>
            <a:pPr lvl="2"/>
            <a:r>
              <a:t>Body Level Three</a:t>
            </a:r>
          </a:p>
          <a:p>
            <a:pPr lvl="3"/>
            <a:r>
              <a:t>Body Level Four</a:t>
            </a:r>
          </a:p>
          <a:p>
            <a:pPr lvl="4"/>
            <a:r>
              <a:t>Body Level Five</a:t>
            </a:r>
          </a:p>
        </p:txBody>
      </p:sp>
      <p:sp>
        <p:nvSpPr>
          <p:cNvPr id="3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type="tx" showMasterSp="0" showMasterPhAnim="1">
  <p:cSld name="Two Content">
    <p:spTree>
      <p:nvGrpSpPr>
        <p:cNvPr id="1" name=""/>
        <p:cNvGrpSpPr/>
        <p:nvPr/>
      </p:nvGrpSpPr>
      <p:grpSpPr>
        <a:xfrm>
          <a:off x="0" y="0"/>
          <a:ext cx="0" cy="0"/>
          <a:chOff x="0" y="0"/>
          <a:chExt cx="0" cy="0"/>
        </a:xfrm>
      </p:grpSpPr>
      <p:pic>
        <p:nvPicPr>
          <p:cNvPr id="40" name="image1.jpeg" descr="image1.jpeg"/>
          <p:cNvPicPr>
            <a:picLocks noChangeAspect="1"/>
          </p:cNvPicPr>
          <p:nvPr/>
        </p:nvPicPr>
        <p:blipFill>
          <a:blip r:embed="rId2">
            <a:extLst/>
          </a:blip>
          <a:stretch>
            <a:fillRect/>
          </a:stretch>
        </p:blipFill>
        <p:spPr>
          <a:xfrm>
            <a:off x="-12700" y="12700"/>
            <a:ext cx="9144000" cy="6858000"/>
          </a:xfrm>
          <a:prstGeom prst="rect">
            <a:avLst/>
          </a:prstGeom>
          <a:ln w="12700">
            <a:miter lim="400000"/>
          </a:ln>
        </p:spPr>
      </p:pic>
      <p:sp>
        <p:nvSpPr>
          <p:cNvPr id="41" name="Title Text"/>
          <p:cNvSpPr txBox="1"/>
          <p:nvPr>
            <p:ph type="title"/>
          </p:nvPr>
        </p:nvSpPr>
        <p:spPr>
          <a:prstGeom prst="rect">
            <a:avLst/>
          </a:prstGeom>
        </p:spPr>
        <p:txBody>
          <a:bodyPr/>
          <a:lstStyle/>
          <a:p>
            <a:pPr/>
            <a:r>
              <a:t>Title Text</a:t>
            </a:r>
          </a:p>
        </p:txBody>
      </p:sp>
      <p:sp>
        <p:nvSpPr>
          <p:cNvPr id="42" name="Body Level One…"/>
          <p:cNvSpPr txBox="1"/>
          <p:nvPr>
            <p:ph type="body" sz="half" idx="1"/>
          </p:nvPr>
        </p:nvSpPr>
        <p:spPr>
          <a:xfrm>
            <a:off x="457200" y="1600200"/>
            <a:ext cx="4038600" cy="4525963"/>
          </a:xfrm>
          <a:prstGeom prst="rect">
            <a:avLst/>
          </a:prstGeom>
        </p:spPr>
        <p:txBody>
          <a:bodyPr/>
          <a:lstStyle>
            <a:lvl1pPr>
              <a:spcBef>
                <a:spcPts val="600"/>
              </a:spcBef>
              <a:defRPr sz="2800"/>
            </a:lvl1pPr>
            <a:lvl2pPr marL="790575" indent="-333375">
              <a:spcBef>
                <a:spcPts val="600"/>
              </a:spcBef>
              <a:defRPr sz="2800"/>
            </a:lvl2pPr>
            <a:lvl3pPr marL="1234439" indent="-320039">
              <a:spcBef>
                <a:spcPts val="600"/>
              </a:spcBef>
              <a:defRPr sz="2800"/>
            </a:lvl3pPr>
            <a:lvl4pPr marL="1727200" indent="-355600">
              <a:spcBef>
                <a:spcPts val="600"/>
              </a:spcBef>
              <a:defRPr sz="2800"/>
            </a:lvl4pPr>
            <a:lvl5pPr marL="2184400" indent="-355600">
              <a:spcBef>
                <a:spcPts val="600"/>
              </a:spcBef>
              <a:defRPr sz="2800"/>
            </a:lvl5pPr>
          </a:lstStyle>
          <a:p>
            <a:pPr/>
            <a:r>
              <a:t>Body Level One</a:t>
            </a:r>
          </a:p>
          <a:p>
            <a:pPr lvl="1"/>
            <a:r>
              <a:t>Body Level Two</a:t>
            </a:r>
          </a:p>
          <a:p>
            <a:pPr lvl="2"/>
            <a:r>
              <a:t>Body Level Three</a:t>
            </a:r>
          </a:p>
          <a:p>
            <a:pPr lvl="3"/>
            <a:r>
              <a:t>Body Level Four</a:t>
            </a:r>
          </a:p>
          <a:p>
            <a:pPr lvl="4"/>
            <a:r>
              <a:t>Body Level Five</a:t>
            </a:r>
          </a:p>
        </p:txBody>
      </p:sp>
      <p:sp>
        <p:nvSpPr>
          <p:cNvPr id="4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type="tx" showMasterSp="1" showMasterPhAnim="1">
  <p:cSld name="Comparison">
    <p:spTree>
      <p:nvGrpSpPr>
        <p:cNvPr id="1" name=""/>
        <p:cNvGrpSpPr/>
        <p:nvPr/>
      </p:nvGrpSpPr>
      <p:grpSpPr>
        <a:xfrm>
          <a:off x="0" y="0"/>
          <a:ext cx="0" cy="0"/>
          <a:chOff x="0" y="0"/>
          <a:chExt cx="0" cy="0"/>
        </a:xfrm>
      </p:grpSpPr>
      <p:sp>
        <p:nvSpPr>
          <p:cNvPr id="50" name="Title Text"/>
          <p:cNvSpPr txBox="1"/>
          <p:nvPr>
            <p:ph type="title"/>
          </p:nvPr>
        </p:nvSpPr>
        <p:spPr>
          <a:prstGeom prst="rect">
            <a:avLst/>
          </a:prstGeom>
        </p:spPr>
        <p:txBody>
          <a:bodyPr/>
          <a:lstStyle/>
          <a:p>
            <a:pPr/>
            <a:r>
              <a:t>Title Text</a:t>
            </a:r>
          </a:p>
        </p:txBody>
      </p:sp>
      <p:sp>
        <p:nvSpPr>
          <p:cNvPr id="51" name="Body Level One…"/>
          <p:cNvSpPr txBox="1"/>
          <p:nvPr>
            <p:ph type="body" sz="quarter" idx="1"/>
          </p:nvPr>
        </p:nvSpPr>
        <p:spPr>
          <a:xfrm>
            <a:off x="457200" y="1535112"/>
            <a:ext cx="4040188" cy="639763"/>
          </a:xfrm>
          <a:prstGeom prst="rect">
            <a:avLst/>
          </a:prstGeom>
        </p:spPr>
        <p:txBody>
          <a:bodyPr anchor="b"/>
          <a:lstStyle>
            <a:lvl1pPr marL="0" indent="0">
              <a:spcBef>
                <a:spcPts val="500"/>
              </a:spcBef>
              <a:buSzTx/>
              <a:buFontTx/>
              <a:buNone/>
              <a:defRPr b="1" sz="2400"/>
            </a:lvl1pPr>
            <a:lvl2pPr marL="0" indent="457200">
              <a:spcBef>
                <a:spcPts val="500"/>
              </a:spcBef>
              <a:buSzTx/>
              <a:buFontTx/>
              <a:buNone/>
              <a:defRPr b="1" sz="2400"/>
            </a:lvl2pPr>
            <a:lvl3pPr marL="0" indent="914400">
              <a:spcBef>
                <a:spcPts val="500"/>
              </a:spcBef>
              <a:buSzTx/>
              <a:buFontTx/>
              <a:buNone/>
              <a:defRPr b="1" sz="2400"/>
            </a:lvl3pPr>
            <a:lvl4pPr marL="0" indent="1371600">
              <a:spcBef>
                <a:spcPts val="500"/>
              </a:spcBef>
              <a:buSzTx/>
              <a:buFontTx/>
              <a:buNone/>
              <a:defRPr b="1" sz="2400"/>
            </a:lvl4pPr>
            <a:lvl5pPr marL="0" indent="1828800">
              <a:spcBef>
                <a:spcPts val="500"/>
              </a:spcBef>
              <a:buSzTx/>
              <a:buFontTx/>
              <a:buNone/>
              <a:defRPr b="1" sz="2400"/>
            </a:lvl5pPr>
          </a:lstStyle>
          <a:p>
            <a:pPr/>
            <a:r>
              <a:t>Body Level One</a:t>
            </a:r>
          </a:p>
          <a:p>
            <a:pPr lvl="1"/>
            <a:r>
              <a:t>Body Level Two</a:t>
            </a:r>
          </a:p>
          <a:p>
            <a:pPr lvl="2"/>
            <a:r>
              <a:t>Body Level Three</a:t>
            </a:r>
          </a:p>
          <a:p>
            <a:pPr lvl="3"/>
            <a:r>
              <a:t>Body Level Four</a:t>
            </a:r>
          </a:p>
          <a:p>
            <a:pPr lvl="4"/>
            <a:r>
              <a:t>Body Level Five</a:t>
            </a:r>
          </a:p>
        </p:txBody>
      </p:sp>
      <p:sp>
        <p:nvSpPr>
          <p:cNvPr id="52" name="Text Placeholder 4"/>
          <p:cNvSpPr/>
          <p:nvPr>
            <p:ph type="body" sz="quarter" idx="13"/>
          </p:nvPr>
        </p:nvSpPr>
        <p:spPr>
          <a:xfrm>
            <a:off x="4645025" y="1535112"/>
            <a:ext cx="4041775" cy="639763"/>
          </a:xfrm>
          <a:prstGeom prst="rect">
            <a:avLst/>
          </a:prstGeom>
        </p:spPr>
        <p:txBody>
          <a:bodyPr anchor="b"/>
          <a:lstStyle/>
          <a:p>
            <a:pPr marL="0" indent="0">
              <a:spcBef>
                <a:spcPts val="500"/>
              </a:spcBef>
              <a:buSzTx/>
              <a:buFontTx/>
              <a:buNone/>
              <a:defRPr b="1" sz="2400"/>
            </a:pPr>
          </a:p>
        </p:txBody>
      </p:sp>
      <p:sp>
        <p:nvSpPr>
          <p:cNvPr id="5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type="tx" showMasterSp="1" showMasterPhAnim="1">
  <p:cSld name="Title Only">
    <p:spTree>
      <p:nvGrpSpPr>
        <p:cNvPr id="1" name=""/>
        <p:cNvGrpSpPr/>
        <p:nvPr/>
      </p:nvGrpSpPr>
      <p:grpSpPr>
        <a:xfrm>
          <a:off x="0" y="0"/>
          <a:ext cx="0" cy="0"/>
          <a:chOff x="0" y="0"/>
          <a:chExt cx="0" cy="0"/>
        </a:xfrm>
      </p:grpSpPr>
      <p:sp>
        <p:nvSpPr>
          <p:cNvPr id="60" name="Title Text"/>
          <p:cNvSpPr txBox="1"/>
          <p:nvPr>
            <p:ph type="title"/>
          </p:nvPr>
        </p:nvSpPr>
        <p:spPr>
          <a:prstGeom prst="rect">
            <a:avLst/>
          </a:prstGeom>
        </p:spPr>
        <p:txBody>
          <a:bodyPr/>
          <a:lstStyle/>
          <a:p>
            <a:pPr/>
            <a:r>
              <a:t>Title Text</a:t>
            </a:r>
          </a:p>
        </p:txBody>
      </p:sp>
      <p:sp>
        <p:nvSpPr>
          <p:cNvPr id="6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type="tx" showMasterSp="1" showMasterPhAnim="1">
  <p:cSld name="Blank">
    <p:spTree>
      <p:nvGrpSpPr>
        <p:cNvPr id="1" name=""/>
        <p:cNvGrpSpPr/>
        <p:nvPr/>
      </p:nvGrpSpPr>
      <p:grpSpPr>
        <a:xfrm>
          <a:off x="0" y="0"/>
          <a:ext cx="0" cy="0"/>
          <a:chOff x="0" y="0"/>
          <a:chExt cx="0" cy="0"/>
        </a:xfrm>
      </p:grpSpPr>
      <p:sp>
        <p:nvSpPr>
          <p:cNvPr id="6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type="tx" showMasterSp="1" showMasterPhAnim="1">
  <p:cSld name="Content with Caption">
    <p:spTree>
      <p:nvGrpSpPr>
        <p:cNvPr id="1" name=""/>
        <p:cNvGrpSpPr/>
        <p:nvPr/>
      </p:nvGrpSpPr>
      <p:grpSpPr>
        <a:xfrm>
          <a:off x="0" y="0"/>
          <a:ext cx="0" cy="0"/>
          <a:chOff x="0" y="0"/>
          <a:chExt cx="0" cy="0"/>
        </a:xfrm>
      </p:grpSpPr>
      <p:sp>
        <p:nvSpPr>
          <p:cNvPr id="75" name="Title Text"/>
          <p:cNvSpPr txBox="1"/>
          <p:nvPr>
            <p:ph type="title"/>
          </p:nvPr>
        </p:nvSpPr>
        <p:spPr>
          <a:xfrm>
            <a:off x="457200" y="273050"/>
            <a:ext cx="3008314" cy="1162050"/>
          </a:xfrm>
          <a:prstGeom prst="rect">
            <a:avLst/>
          </a:prstGeom>
        </p:spPr>
        <p:txBody>
          <a:bodyPr anchor="b"/>
          <a:lstStyle>
            <a:lvl1pPr algn="l">
              <a:defRPr b="1" sz="2000"/>
            </a:lvl1pPr>
          </a:lstStyle>
          <a:p>
            <a:pPr/>
            <a:r>
              <a:t>Title Text</a:t>
            </a:r>
          </a:p>
        </p:txBody>
      </p:sp>
      <p:sp>
        <p:nvSpPr>
          <p:cNvPr id="76" name="Body Level One…"/>
          <p:cNvSpPr txBox="1"/>
          <p:nvPr>
            <p:ph type="body" idx="1"/>
          </p:nvPr>
        </p:nvSpPr>
        <p:spPr>
          <a:xfrm>
            <a:off x="3575050" y="273050"/>
            <a:ext cx="5111750" cy="5853113"/>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77" name="Text Placeholder 3"/>
          <p:cNvSpPr/>
          <p:nvPr>
            <p:ph type="body" sz="half" idx="13"/>
          </p:nvPr>
        </p:nvSpPr>
        <p:spPr>
          <a:xfrm>
            <a:off x="457199" y="1435100"/>
            <a:ext cx="3008315" cy="4691063"/>
          </a:xfrm>
          <a:prstGeom prst="rect">
            <a:avLst/>
          </a:prstGeom>
        </p:spPr>
        <p:txBody>
          <a:bodyPr/>
          <a:lstStyle/>
          <a:p>
            <a:pPr marL="0" indent="0">
              <a:spcBef>
                <a:spcPts val="300"/>
              </a:spcBef>
              <a:buSzTx/>
              <a:buFontTx/>
              <a:buNone/>
              <a:defRPr sz="1400"/>
            </a:pPr>
          </a:p>
        </p:txBody>
      </p:sp>
      <p:sp>
        <p:nvSpPr>
          <p:cNvPr id="7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type="tx" showMasterSp="1" showMasterPhAnim="1">
  <p:cSld name="Picture with Caption">
    <p:spTree>
      <p:nvGrpSpPr>
        <p:cNvPr id="1" name=""/>
        <p:cNvGrpSpPr/>
        <p:nvPr/>
      </p:nvGrpSpPr>
      <p:grpSpPr>
        <a:xfrm>
          <a:off x="0" y="0"/>
          <a:ext cx="0" cy="0"/>
          <a:chOff x="0" y="0"/>
          <a:chExt cx="0" cy="0"/>
        </a:xfrm>
      </p:grpSpPr>
      <p:sp>
        <p:nvSpPr>
          <p:cNvPr id="85" name="Title Text"/>
          <p:cNvSpPr txBox="1"/>
          <p:nvPr>
            <p:ph type="title"/>
          </p:nvPr>
        </p:nvSpPr>
        <p:spPr>
          <a:xfrm>
            <a:off x="1792288" y="4800600"/>
            <a:ext cx="5486401" cy="566738"/>
          </a:xfrm>
          <a:prstGeom prst="rect">
            <a:avLst/>
          </a:prstGeom>
        </p:spPr>
        <p:txBody>
          <a:bodyPr anchor="b"/>
          <a:lstStyle>
            <a:lvl1pPr algn="l">
              <a:defRPr b="1" sz="2000"/>
            </a:lvl1pPr>
          </a:lstStyle>
          <a:p>
            <a:pPr/>
            <a:r>
              <a:t>Title Text</a:t>
            </a:r>
          </a:p>
        </p:txBody>
      </p:sp>
      <p:sp>
        <p:nvSpPr>
          <p:cNvPr id="86" name="Picture Placeholder 2"/>
          <p:cNvSpPr/>
          <p:nvPr>
            <p:ph type="pic" sz="half" idx="13"/>
          </p:nvPr>
        </p:nvSpPr>
        <p:spPr>
          <a:xfrm>
            <a:off x="1792288" y="612775"/>
            <a:ext cx="5486401" cy="4114800"/>
          </a:xfrm>
          <a:prstGeom prst="rect">
            <a:avLst/>
          </a:prstGeom>
        </p:spPr>
        <p:txBody>
          <a:bodyPr lIns="91439" rIns="91439">
            <a:noAutofit/>
          </a:bodyPr>
          <a:lstStyle/>
          <a:p>
            <a:pPr/>
          </a:p>
        </p:txBody>
      </p:sp>
      <p:sp>
        <p:nvSpPr>
          <p:cNvPr id="87" name="Body Level One…"/>
          <p:cNvSpPr txBox="1"/>
          <p:nvPr>
            <p:ph type="body" sz="quarter" idx="1"/>
          </p:nvPr>
        </p:nvSpPr>
        <p:spPr>
          <a:xfrm>
            <a:off x="1792288" y="5367337"/>
            <a:ext cx="5486401" cy="804863"/>
          </a:xfrm>
          <a:prstGeom prst="rect">
            <a:avLst/>
          </a:prstGeom>
        </p:spPr>
        <p:txBody>
          <a:bodyPr/>
          <a:lstStyle>
            <a:lvl1pPr marL="0" indent="0">
              <a:spcBef>
                <a:spcPts val="300"/>
              </a:spcBef>
              <a:buSzTx/>
              <a:buFontTx/>
              <a:buNone/>
              <a:defRPr sz="1400"/>
            </a:lvl1pPr>
            <a:lvl2pPr marL="0" indent="457200">
              <a:spcBef>
                <a:spcPts val="300"/>
              </a:spcBef>
              <a:buSzTx/>
              <a:buFontTx/>
              <a:buNone/>
              <a:defRPr sz="1400"/>
            </a:lvl2pPr>
            <a:lvl3pPr marL="0" indent="914400">
              <a:spcBef>
                <a:spcPts val="300"/>
              </a:spcBef>
              <a:buSzTx/>
              <a:buFontTx/>
              <a:buNone/>
              <a:defRPr sz="1400"/>
            </a:lvl3pPr>
            <a:lvl4pPr marL="0" indent="1371600">
              <a:spcBef>
                <a:spcPts val="300"/>
              </a:spcBef>
              <a:buSzTx/>
              <a:buFontTx/>
              <a:buNone/>
              <a:defRPr sz="1400"/>
            </a:lvl4pPr>
            <a:lvl5pPr marL="0" indent="1828800">
              <a:spcBef>
                <a:spcPts val="300"/>
              </a:spcBef>
              <a:buSzTx/>
              <a:buFontTx/>
              <a:buNone/>
              <a:defRPr sz="1400"/>
            </a:lvl5pPr>
          </a:lstStyle>
          <a:p>
            <a:pPr/>
            <a:r>
              <a:t>Body Level One</a:t>
            </a:r>
          </a:p>
          <a:p>
            <a:pPr lvl="1"/>
            <a:r>
              <a:t>Body Level Two</a:t>
            </a:r>
          </a:p>
          <a:p>
            <a:pPr lvl="2"/>
            <a:r>
              <a:t>Body Level Three</a:t>
            </a:r>
          </a:p>
          <a:p>
            <a:pPr lvl="3"/>
            <a:r>
              <a:t>Body Level Four</a:t>
            </a:r>
          </a:p>
          <a:p>
            <a:pPr lvl="4"/>
            <a:r>
              <a:t>Body Level Five</a:t>
            </a:r>
          </a:p>
        </p:txBody>
      </p:sp>
      <p:sp>
        <p:nvSpPr>
          <p:cNvPr id="8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jpe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p:bgPr>
    </p:bg>
    <p:spTree>
      <p:nvGrpSpPr>
        <p:cNvPr id="1" name=""/>
        <p:cNvGrpSpPr/>
        <p:nvPr/>
      </p:nvGrpSpPr>
      <p:grpSpPr>
        <a:xfrm>
          <a:off x="0" y="0"/>
          <a:ext cx="0" cy="0"/>
          <a:chOff x="0" y="0"/>
          <a:chExt cx="0" cy="0"/>
        </a:xfrm>
      </p:grpSpPr>
      <p:pic>
        <p:nvPicPr>
          <p:cNvPr id="2" name="image1.jpeg" descr="image1.jpeg"/>
          <p:cNvPicPr>
            <a:picLocks noChangeAspect="1"/>
          </p:cNvPicPr>
          <p:nvPr/>
        </p:nvPicPr>
        <p:blipFill>
          <a:blip r:embed="rId2">
            <a:extLst/>
          </a:blip>
          <a:stretch>
            <a:fillRect/>
          </a:stretch>
        </p:blipFill>
        <p:spPr>
          <a:xfrm>
            <a:off x="0" y="0"/>
            <a:ext cx="9144000" cy="6858000"/>
          </a:xfrm>
          <a:prstGeom prst="rect">
            <a:avLst/>
          </a:prstGeom>
          <a:ln w="12700">
            <a:miter lim="400000"/>
          </a:ln>
        </p:spPr>
      </p:pic>
      <p:sp>
        <p:nvSpPr>
          <p:cNvPr id="3" name="Title Text"/>
          <p:cNvSpPr txBox="1"/>
          <p:nvPr>
            <p:ph type="title"/>
          </p:nvPr>
        </p:nvSpPr>
        <p:spPr>
          <a:xfrm>
            <a:off x="457200" y="274638"/>
            <a:ext cx="8229600" cy="1143001"/>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p>
            <a:pPr/>
            <a:r>
              <a:t>Title Text</a:t>
            </a:r>
          </a:p>
        </p:txBody>
      </p:sp>
      <p:sp>
        <p:nvSpPr>
          <p:cNvPr id="4" name="Body Level One…"/>
          <p:cNvSpPr txBox="1"/>
          <p:nvPr>
            <p:ph type="body" idx="1"/>
          </p:nvPr>
        </p:nvSpPr>
        <p:spPr>
          <a:xfrm>
            <a:off x="457200" y="1600200"/>
            <a:ext cx="8229600" cy="4525963"/>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5" name="Slide Number"/>
          <p:cNvSpPr txBox="1"/>
          <p:nvPr>
            <p:ph type="sldNum" sz="quarter" idx="2"/>
          </p:nvPr>
        </p:nvSpPr>
        <p:spPr>
          <a:xfrm>
            <a:off x="8428176" y="6404292"/>
            <a:ext cx="258624" cy="269241"/>
          </a:xfrm>
          <a:prstGeom prst="rect">
            <a:avLst/>
          </a:prstGeom>
          <a:ln w="12700">
            <a:miter lim="400000"/>
          </a:ln>
        </p:spPr>
        <p:txBody>
          <a:bodyPr wrap="none" lIns="45719" rIns="45719" anchor="ctr">
            <a:spAutoFit/>
          </a:bodyPr>
          <a:lstStyle>
            <a:lvl1pPr algn="r">
              <a:defRPr sz="1200">
                <a:solidFill>
                  <a:srgbClr val="888888"/>
                </a:solidFill>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Lst>
  <p:transition xmlns:p14="http://schemas.microsoft.com/office/powerpoint/2010/main" spd="med" advClick="1"/>
  <p:txStyles>
    <p:titleStyle>
      <a:lvl1pPr marL="0" marR="0" indent="0" algn="ctr" defTabSz="914400" rtl="0" latinLnBrk="0">
        <a:lnSpc>
          <a:spcPct val="100000"/>
        </a:lnSpc>
        <a:spcBef>
          <a:spcPts val="0"/>
        </a:spcBef>
        <a:spcAft>
          <a:spcPts val="0"/>
        </a:spcAft>
        <a:buClrTx/>
        <a:buSzTx/>
        <a:buFontTx/>
        <a:buNone/>
        <a:tabLst/>
        <a:defRPr b="0" baseline="0" cap="none" i="0" spc="0" strike="noStrike" sz="4400" u="none">
          <a:ln>
            <a:noFill/>
          </a:ln>
          <a:solidFill>
            <a:srgbClr val="000000"/>
          </a:solidFill>
          <a:uFillTx/>
          <a:latin typeface="+mn-lt"/>
          <a:ea typeface="+mn-ea"/>
          <a:cs typeface="+mn-cs"/>
          <a:sym typeface="Calibri"/>
        </a:defRPr>
      </a:lvl1pPr>
      <a:lvl2pPr marL="0" marR="0" indent="0" algn="ctr" defTabSz="914400" rtl="0" latinLnBrk="0">
        <a:lnSpc>
          <a:spcPct val="100000"/>
        </a:lnSpc>
        <a:spcBef>
          <a:spcPts val="0"/>
        </a:spcBef>
        <a:spcAft>
          <a:spcPts val="0"/>
        </a:spcAft>
        <a:buClrTx/>
        <a:buSzTx/>
        <a:buFontTx/>
        <a:buNone/>
        <a:tabLst/>
        <a:defRPr b="0" baseline="0" cap="none" i="0" spc="0" strike="noStrike" sz="4400" u="none">
          <a:ln>
            <a:noFill/>
          </a:ln>
          <a:solidFill>
            <a:srgbClr val="000000"/>
          </a:solidFill>
          <a:uFillTx/>
          <a:latin typeface="+mn-lt"/>
          <a:ea typeface="+mn-ea"/>
          <a:cs typeface="+mn-cs"/>
          <a:sym typeface="Calibri"/>
        </a:defRPr>
      </a:lvl2pPr>
      <a:lvl3pPr marL="0" marR="0" indent="0" algn="ctr" defTabSz="914400" rtl="0" latinLnBrk="0">
        <a:lnSpc>
          <a:spcPct val="100000"/>
        </a:lnSpc>
        <a:spcBef>
          <a:spcPts val="0"/>
        </a:spcBef>
        <a:spcAft>
          <a:spcPts val="0"/>
        </a:spcAft>
        <a:buClrTx/>
        <a:buSzTx/>
        <a:buFontTx/>
        <a:buNone/>
        <a:tabLst/>
        <a:defRPr b="0" baseline="0" cap="none" i="0" spc="0" strike="noStrike" sz="4400" u="none">
          <a:ln>
            <a:noFill/>
          </a:ln>
          <a:solidFill>
            <a:srgbClr val="000000"/>
          </a:solidFill>
          <a:uFillTx/>
          <a:latin typeface="+mn-lt"/>
          <a:ea typeface="+mn-ea"/>
          <a:cs typeface="+mn-cs"/>
          <a:sym typeface="Calibri"/>
        </a:defRPr>
      </a:lvl3pPr>
      <a:lvl4pPr marL="0" marR="0" indent="0" algn="ctr" defTabSz="914400" rtl="0" latinLnBrk="0">
        <a:lnSpc>
          <a:spcPct val="100000"/>
        </a:lnSpc>
        <a:spcBef>
          <a:spcPts val="0"/>
        </a:spcBef>
        <a:spcAft>
          <a:spcPts val="0"/>
        </a:spcAft>
        <a:buClrTx/>
        <a:buSzTx/>
        <a:buFontTx/>
        <a:buNone/>
        <a:tabLst/>
        <a:defRPr b="0" baseline="0" cap="none" i="0" spc="0" strike="noStrike" sz="4400" u="none">
          <a:ln>
            <a:noFill/>
          </a:ln>
          <a:solidFill>
            <a:srgbClr val="000000"/>
          </a:solidFill>
          <a:uFillTx/>
          <a:latin typeface="+mn-lt"/>
          <a:ea typeface="+mn-ea"/>
          <a:cs typeface="+mn-cs"/>
          <a:sym typeface="Calibri"/>
        </a:defRPr>
      </a:lvl4pPr>
      <a:lvl5pPr marL="0" marR="0" indent="0" algn="ctr" defTabSz="914400" rtl="0" latinLnBrk="0">
        <a:lnSpc>
          <a:spcPct val="100000"/>
        </a:lnSpc>
        <a:spcBef>
          <a:spcPts val="0"/>
        </a:spcBef>
        <a:spcAft>
          <a:spcPts val="0"/>
        </a:spcAft>
        <a:buClrTx/>
        <a:buSzTx/>
        <a:buFontTx/>
        <a:buNone/>
        <a:tabLst/>
        <a:defRPr b="0" baseline="0" cap="none" i="0" spc="0" strike="noStrike" sz="4400" u="none">
          <a:ln>
            <a:noFill/>
          </a:ln>
          <a:solidFill>
            <a:srgbClr val="000000"/>
          </a:solidFill>
          <a:uFillTx/>
          <a:latin typeface="+mn-lt"/>
          <a:ea typeface="+mn-ea"/>
          <a:cs typeface="+mn-cs"/>
          <a:sym typeface="Calibri"/>
        </a:defRPr>
      </a:lvl5pPr>
      <a:lvl6pPr marL="0" marR="0" indent="0" algn="ctr" defTabSz="914400" rtl="0" latinLnBrk="0">
        <a:lnSpc>
          <a:spcPct val="100000"/>
        </a:lnSpc>
        <a:spcBef>
          <a:spcPts val="0"/>
        </a:spcBef>
        <a:spcAft>
          <a:spcPts val="0"/>
        </a:spcAft>
        <a:buClrTx/>
        <a:buSzTx/>
        <a:buFontTx/>
        <a:buNone/>
        <a:tabLst/>
        <a:defRPr b="0" baseline="0" cap="none" i="0" spc="0" strike="noStrike" sz="4400" u="none">
          <a:ln>
            <a:noFill/>
          </a:ln>
          <a:solidFill>
            <a:srgbClr val="000000"/>
          </a:solidFill>
          <a:uFillTx/>
          <a:latin typeface="+mn-lt"/>
          <a:ea typeface="+mn-ea"/>
          <a:cs typeface="+mn-cs"/>
          <a:sym typeface="Calibri"/>
        </a:defRPr>
      </a:lvl6pPr>
      <a:lvl7pPr marL="0" marR="0" indent="0" algn="ctr" defTabSz="914400" rtl="0" latinLnBrk="0">
        <a:lnSpc>
          <a:spcPct val="100000"/>
        </a:lnSpc>
        <a:spcBef>
          <a:spcPts val="0"/>
        </a:spcBef>
        <a:spcAft>
          <a:spcPts val="0"/>
        </a:spcAft>
        <a:buClrTx/>
        <a:buSzTx/>
        <a:buFontTx/>
        <a:buNone/>
        <a:tabLst/>
        <a:defRPr b="0" baseline="0" cap="none" i="0" spc="0" strike="noStrike" sz="4400" u="none">
          <a:ln>
            <a:noFill/>
          </a:ln>
          <a:solidFill>
            <a:srgbClr val="000000"/>
          </a:solidFill>
          <a:uFillTx/>
          <a:latin typeface="+mn-lt"/>
          <a:ea typeface="+mn-ea"/>
          <a:cs typeface="+mn-cs"/>
          <a:sym typeface="Calibri"/>
        </a:defRPr>
      </a:lvl7pPr>
      <a:lvl8pPr marL="0" marR="0" indent="0" algn="ctr" defTabSz="914400" rtl="0" latinLnBrk="0">
        <a:lnSpc>
          <a:spcPct val="100000"/>
        </a:lnSpc>
        <a:spcBef>
          <a:spcPts val="0"/>
        </a:spcBef>
        <a:spcAft>
          <a:spcPts val="0"/>
        </a:spcAft>
        <a:buClrTx/>
        <a:buSzTx/>
        <a:buFontTx/>
        <a:buNone/>
        <a:tabLst/>
        <a:defRPr b="0" baseline="0" cap="none" i="0" spc="0" strike="noStrike" sz="4400" u="none">
          <a:ln>
            <a:noFill/>
          </a:ln>
          <a:solidFill>
            <a:srgbClr val="000000"/>
          </a:solidFill>
          <a:uFillTx/>
          <a:latin typeface="+mn-lt"/>
          <a:ea typeface="+mn-ea"/>
          <a:cs typeface="+mn-cs"/>
          <a:sym typeface="Calibri"/>
        </a:defRPr>
      </a:lvl8pPr>
      <a:lvl9pPr marL="0" marR="0" indent="0" algn="ctr" defTabSz="914400" rtl="0" latinLnBrk="0">
        <a:lnSpc>
          <a:spcPct val="100000"/>
        </a:lnSpc>
        <a:spcBef>
          <a:spcPts val="0"/>
        </a:spcBef>
        <a:spcAft>
          <a:spcPts val="0"/>
        </a:spcAft>
        <a:buClrTx/>
        <a:buSzTx/>
        <a:buFontTx/>
        <a:buNone/>
        <a:tabLst/>
        <a:defRPr b="0" baseline="0" cap="none" i="0" spc="0" strike="noStrike" sz="4400" u="none">
          <a:ln>
            <a:noFill/>
          </a:ln>
          <a:solidFill>
            <a:srgbClr val="000000"/>
          </a:solidFill>
          <a:uFillTx/>
          <a:latin typeface="+mn-lt"/>
          <a:ea typeface="+mn-ea"/>
          <a:cs typeface="+mn-cs"/>
          <a:sym typeface="Calibri"/>
        </a:defRPr>
      </a:lvl9pPr>
    </p:titleStyle>
    <p:bodyStyle>
      <a:lvl1pPr marL="342900" marR="0" indent="-342900" algn="l" defTabSz="914400" rtl="0" latinLnBrk="0">
        <a:lnSpc>
          <a:spcPct val="100000"/>
        </a:lnSpc>
        <a:spcBef>
          <a:spcPts val="700"/>
        </a:spcBef>
        <a:spcAft>
          <a:spcPts val="0"/>
        </a:spcAft>
        <a:buClrTx/>
        <a:buSzPct val="100000"/>
        <a:buFont typeface="Arial"/>
        <a:buChar char="•"/>
        <a:tabLst/>
        <a:defRPr b="0" baseline="0" cap="none" i="0" spc="0" strike="noStrike" sz="3200" u="none">
          <a:ln>
            <a:noFill/>
          </a:ln>
          <a:solidFill>
            <a:srgbClr val="000000"/>
          </a:solidFill>
          <a:uFillTx/>
          <a:latin typeface="+mn-lt"/>
          <a:ea typeface="+mn-ea"/>
          <a:cs typeface="+mn-cs"/>
          <a:sym typeface="Calibri"/>
        </a:defRPr>
      </a:lvl1pPr>
      <a:lvl2pPr marL="783771" marR="0" indent="-326571" algn="l" defTabSz="914400" rtl="0" latinLnBrk="0">
        <a:lnSpc>
          <a:spcPct val="100000"/>
        </a:lnSpc>
        <a:spcBef>
          <a:spcPts val="700"/>
        </a:spcBef>
        <a:spcAft>
          <a:spcPts val="0"/>
        </a:spcAft>
        <a:buClrTx/>
        <a:buSzPct val="100000"/>
        <a:buFont typeface="Arial"/>
        <a:buChar char="–"/>
        <a:tabLst/>
        <a:defRPr b="0" baseline="0" cap="none" i="0" spc="0" strike="noStrike" sz="3200" u="none">
          <a:ln>
            <a:noFill/>
          </a:ln>
          <a:solidFill>
            <a:srgbClr val="000000"/>
          </a:solidFill>
          <a:uFillTx/>
          <a:latin typeface="+mn-lt"/>
          <a:ea typeface="+mn-ea"/>
          <a:cs typeface="+mn-cs"/>
          <a:sym typeface="Calibri"/>
        </a:defRPr>
      </a:lvl2pPr>
      <a:lvl3pPr marL="1219200" marR="0" indent="-304800" algn="l" defTabSz="914400" rtl="0" latinLnBrk="0">
        <a:lnSpc>
          <a:spcPct val="100000"/>
        </a:lnSpc>
        <a:spcBef>
          <a:spcPts val="700"/>
        </a:spcBef>
        <a:spcAft>
          <a:spcPts val="0"/>
        </a:spcAft>
        <a:buClrTx/>
        <a:buSzPct val="100000"/>
        <a:buFont typeface="Arial"/>
        <a:buChar char="•"/>
        <a:tabLst/>
        <a:defRPr b="0" baseline="0" cap="none" i="0" spc="0" strike="noStrike" sz="3200" u="none">
          <a:ln>
            <a:noFill/>
          </a:ln>
          <a:solidFill>
            <a:srgbClr val="000000"/>
          </a:solidFill>
          <a:uFillTx/>
          <a:latin typeface="+mn-lt"/>
          <a:ea typeface="+mn-ea"/>
          <a:cs typeface="+mn-cs"/>
          <a:sym typeface="Calibri"/>
        </a:defRPr>
      </a:lvl3pPr>
      <a:lvl4pPr marL="1737360" marR="0" indent="-365760" algn="l" defTabSz="914400" rtl="0" latinLnBrk="0">
        <a:lnSpc>
          <a:spcPct val="100000"/>
        </a:lnSpc>
        <a:spcBef>
          <a:spcPts val="700"/>
        </a:spcBef>
        <a:spcAft>
          <a:spcPts val="0"/>
        </a:spcAft>
        <a:buClrTx/>
        <a:buSzPct val="100000"/>
        <a:buFont typeface="Arial"/>
        <a:buChar char="–"/>
        <a:tabLst/>
        <a:defRPr b="0" baseline="0" cap="none" i="0" spc="0" strike="noStrike" sz="3200" u="none">
          <a:ln>
            <a:noFill/>
          </a:ln>
          <a:solidFill>
            <a:srgbClr val="000000"/>
          </a:solidFill>
          <a:uFillTx/>
          <a:latin typeface="+mn-lt"/>
          <a:ea typeface="+mn-ea"/>
          <a:cs typeface="+mn-cs"/>
          <a:sym typeface="Calibri"/>
        </a:defRPr>
      </a:lvl4pPr>
      <a:lvl5pPr marL="2194560" marR="0" indent="-365760" algn="l" defTabSz="914400" rtl="0" latinLnBrk="0">
        <a:lnSpc>
          <a:spcPct val="100000"/>
        </a:lnSpc>
        <a:spcBef>
          <a:spcPts val="700"/>
        </a:spcBef>
        <a:spcAft>
          <a:spcPts val="0"/>
        </a:spcAft>
        <a:buClrTx/>
        <a:buSzPct val="100000"/>
        <a:buFont typeface="Arial"/>
        <a:buChar char="»"/>
        <a:tabLst/>
        <a:defRPr b="0" baseline="0" cap="none" i="0" spc="0" strike="noStrike" sz="3200" u="none">
          <a:ln>
            <a:noFill/>
          </a:ln>
          <a:solidFill>
            <a:srgbClr val="000000"/>
          </a:solidFill>
          <a:uFillTx/>
          <a:latin typeface="+mn-lt"/>
          <a:ea typeface="+mn-ea"/>
          <a:cs typeface="+mn-cs"/>
          <a:sym typeface="Calibri"/>
        </a:defRPr>
      </a:lvl5pPr>
      <a:lvl6pPr marL="2651760" marR="0" indent="-365760" algn="l" defTabSz="914400" rtl="0" latinLnBrk="0">
        <a:lnSpc>
          <a:spcPct val="100000"/>
        </a:lnSpc>
        <a:spcBef>
          <a:spcPts val="700"/>
        </a:spcBef>
        <a:spcAft>
          <a:spcPts val="0"/>
        </a:spcAft>
        <a:buClrTx/>
        <a:buSzPct val="100000"/>
        <a:buFont typeface="Arial"/>
        <a:buChar char="•"/>
        <a:tabLst/>
        <a:defRPr b="0" baseline="0" cap="none" i="0" spc="0" strike="noStrike" sz="3200" u="none">
          <a:ln>
            <a:noFill/>
          </a:ln>
          <a:solidFill>
            <a:srgbClr val="000000"/>
          </a:solidFill>
          <a:uFillTx/>
          <a:latin typeface="+mn-lt"/>
          <a:ea typeface="+mn-ea"/>
          <a:cs typeface="+mn-cs"/>
          <a:sym typeface="Calibri"/>
        </a:defRPr>
      </a:lvl6pPr>
      <a:lvl7pPr marL="3108960" marR="0" indent="-365760" algn="l" defTabSz="914400" rtl="0" latinLnBrk="0">
        <a:lnSpc>
          <a:spcPct val="100000"/>
        </a:lnSpc>
        <a:spcBef>
          <a:spcPts val="700"/>
        </a:spcBef>
        <a:spcAft>
          <a:spcPts val="0"/>
        </a:spcAft>
        <a:buClrTx/>
        <a:buSzPct val="100000"/>
        <a:buFont typeface="Arial"/>
        <a:buChar char="•"/>
        <a:tabLst/>
        <a:defRPr b="0" baseline="0" cap="none" i="0" spc="0" strike="noStrike" sz="3200" u="none">
          <a:ln>
            <a:noFill/>
          </a:ln>
          <a:solidFill>
            <a:srgbClr val="000000"/>
          </a:solidFill>
          <a:uFillTx/>
          <a:latin typeface="+mn-lt"/>
          <a:ea typeface="+mn-ea"/>
          <a:cs typeface="+mn-cs"/>
          <a:sym typeface="Calibri"/>
        </a:defRPr>
      </a:lvl7pPr>
      <a:lvl8pPr marL="3566159" marR="0" indent="-365759" algn="l" defTabSz="914400" rtl="0" latinLnBrk="0">
        <a:lnSpc>
          <a:spcPct val="100000"/>
        </a:lnSpc>
        <a:spcBef>
          <a:spcPts val="700"/>
        </a:spcBef>
        <a:spcAft>
          <a:spcPts val="0"/>
        </a:spcAft>
        <a:buClrTx/>
        <a:buSzPct val="100000"/>
        <a:buFont typeface="Arial"/>
        <a:buChar char="•"/>
        <a:tabLst/>
        <a:defRPr b="0" baseline="0" cap="none" i="0" spc="0" strike="noStrike" sz="3200" u="none">
          <a:ln>
            <a:noFill/>
          </a:ln>
          <a:solidFill>
            <a:srgbClr val="000000"/>
          </a:solidFill>
          <a:uFillTx/>
          <a:latin typeface="+mn-lt"/>
          <a:ea typeface="+mn-ea"/>
          <a:cs typeface="+mn-cs"/>
          <a:sym typeface="Calibri"/>
        </a:defRPr>
      </a:lvl8pPr>
      <a:lvl9pPr marL="4023359" marR="0" indent="-365759" algn="l" defTabSz="914400" rtl="0" latinLnBrk="0">
        <a:lnSpc>
          <a:spcPct val="100000"/>
        </a:lnSpc>
        <a:spcBef>
          <a:spcPts val="700"/>
        </a:spcBef>
        <a:spcAft>
          <a:spcPts val="0"/>
        </a:spcAft>
        <a:buClrTx/>
        <a:buSzPct val="100000"/>
        <a:buFont typeface="Arial"/>
        <a:buChar char="•"/>
        <a:tabLst/>
        <a:defRPr b="0" baseline="0" cap="none" i="0" spc="0" strike="noStrike" sz="3200" u="none">
          <a:ln>
            <a:noFill/>
          </a:ln>
          <a:solidFill>
            <a:srgbClr val="000000"/>
          </a:solidFill>
          <a:uFillTx/>
          <a:latin typeface="+mn-lt"/>
          <a:ea typeface="+mn-ea"/>
          <a:cs typeface="+mn-cs"/>
          <a:sym typeface="Calibri"/>
        </a:defRPr>
      </a:lvl9pPr>
    </p:bodyStyle>
    <p:otherStyle>
      <a:lvl1pPr marL="0" marR="0" indent="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1pPr>
      <a:lvl2pPr marL="0" marR="0" indent="4572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2pPr>
      <a:lvl3pPr marL="0" marR="0" indent="9144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3pPr>
      <a:lvl4pPr marL="0" marR="0" indent="13716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4pPr>
      <a:lvl5pPr marL="0" marR="0" indent="18288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5pPr>
      <a:lvl6pPr marL="0" marR="0" indent="22860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6pPr>
      <a:lvl7pPr marL="0" marR="0" indent="27432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7pPr>
      <a:lvl8pPr marL="0" marR="0" indent="32004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8pPr>
      <a:lvl9pPr marL="0" marR="0" indent="36576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eg"/></Relationships>

</file>

<file path=ppt/slides/_rels/slide10.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11.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xml"/><Relationship Id="rId3" Type="http://schemas.openxmlformats.org/officeDocument/2006/relationships/image" Target="../media/image1.tif"/></Relationships>

</file>

<file path=ppt/slides/_rels/slide13.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xml"/><Relationship Id="rId3" Type="http://schemas.openxmlformats.org/officeDocument/2006/relationships/image" Target="../media/image4.png"/><Relationship Id="rId4" Type="http://schemas.openxmlformats.org/officeDocument/2006/relationships/hyperlink" Target="https://commons.wikimedia.org/wiki/File:DARPA_Big_Data.jpg" TargetMode="External"/></Relationships>

</file>

<file path=ppt/slides/_rels/slide14.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5.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 Id="rId3" Type="http://schemas.openxmlformats.org/officeDocument/2006/relationships/image" Target="../media/image5.png"/><Relationship Id="rId4" Type="http://schemas.openxmlformats.org/officeDocument/2006/relationships/hyperlink" Target="https://creativecommons.org/licenses/by-sa/4.0/legalcode" TargetMode="External"/></Relationships>

</file>

<file path=ppt/slides/_rels/slide17.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xml"/><Relationship Id="rId3" Type="http://schemas.openxmlformats.org/officeDocument/2006/relationships/image" Target="../media/image2.tif"/><Relationship Id="rId4" Type="http://schemas.openxmlformats.org/officeDocument/2006/relationships/hyperlink" Target="https://commons.wikimedia.org/wiki/File:Cda_sur_iris.jpg" TargetMode="External"/></Relationships>

</file>

<file path=ppt/slides/_rels/slide18.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xml"/><Relationship Id="rId3" Type="http://schemas.openxmlformats.org/officeDocument/2006/relationships/image" Target="../media/image6.png"/><Relationship Id="rId4" Type="http://schemas.openxmlformats.org/officeDocument/2006/relationships/hyperlink" Target="https://creativecommons.org/licenses/by-sa/3.0/legalcode" TargetMode="External"/></Relationships>

</file>

<file path=ppt/slides/_rels/slide19.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1.xml"/><Relationship Id="rId3" Type="http://schemas.openxmlformats.org/officeDocument/2006/relationships/image" Target="../media/image7.png"/><Relationship Id="rId4" Type="http://schemas.openxmlformats.org/officeDocument/2006/relationships/hyperlink" Target="https://creativecommons.org/licenses/by/2.0/legalcode" TargetMode="External"/></Relationships>

</file>

<file path=ppt/slides/_rels/slide2.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2.xml"/><Relationship Id="rId3" Type="http://schemas.openxmlformats.org/officeDocument/2006/relationships/image" Target="../media/image8.png"/><Relationship Id="rId4" Type="http://schemas.openxmlformats.org/officeDocument/2006/relationships/hyperlink" Target="https://creativecommons.org/licenses/by-sa/4.0/legalcode" TargetMode="External"/></Relationships>

</file>

<file path=ppt/slides/_rels/slide21.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3.xml"/><Relationship Id="rId3" Type="http://schemas.openxmlformats.org/officeDocument/2006/relationships/image" Target="../media/image3.tif"/><Relationship Id="rId4" Type="http://schemas.openxmlformats.org/officeDocument/2006/relationships/hyperlink" Target="https://creativecommons.org/licenses/by-sa/4.0/legalcode" TargetMode="External"/></Relationships>

</file>

<file path=ppt/slides/_rels/slide22.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s>

</file>

<file path=ppt/slides/_rels/slide25.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5.xml"/><Relationship Id="rId3" Type="http://schemas.openxmlformats.org/officeDocument/2006/relationships/image" Target="../media/image9.png"/></Relationships>

</file>

<file path=ppt/slides/_rels/slide26.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hyperlink" Target="http://www.sersc.org/journals/IJSH/vol11_no5_2017/2.pdf" TargetMode="External"/></Relationships>

</file>

<file path=ppt/slides/_rels/slide27.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7.xml"/><Relationship Id="rId3" Type="http://schemas.openxmlformats.org/officeDocument/2006/relationships/image" Target="../media/image4.tif"/><Relationship Id="rId4" Type="http://schemas.openxmlformats.org/officeDocument/2006/relationships/image" Target="../media/image5.tif"/><Relationship Id="rId5" Type="http://schemas.openxmlformats.org/officeDocument/2006/relationships/image" Target="../media/image10.png"/></Relationships>

</file>

<file path=ppt/slides/_rels/slide29.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31.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xml"/><Relationship Id="rId3" Type="http://schemas.openxmlformats.org/officeDocument/2006/relationships/image" Target="../media/image2.png"/><Relationship Id="rId4" Type="http://schemas.openxmlformats.org/officeDocument/2006/relationships/hyperlink" Target="https://commons.wikimedia.org/wiki/File:MITS_Test_Equipment_1973.jpg" TargetMode="External"/></Relationships>

</file>

<file path=ppt/slides/_rels/slide8.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slide1.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25" name="Title 1"/>
          <p:cNvSpPr txBox="1"/>
          <p:nvPr>
            <p:ph type="ctrTitle"/>
          </p:nvPr>
        </p:nvSpPr>
        <p:spPr>
          <a:xfrm>
            <a:off x="685800" y="2130425"/>
            <a:ext cx="7772400" cy="1010543"/>
          </a:xfrm>
          <a:prstGeom prst="rect">
            <a:avLst/>
          </a:prstGeom>
        </p:spPr>
        <p:txBody>
          <a:bodyPr/>
          <a:lstStyle>
            <a:lvl1pPr defTabSz="493776">
              <a:defRPr sz="3240">
                <a:latin typeface="BankGothic Lt BT"/>
                <a:ea typeface="BankGothic Lt BT"/>
                <a:cs typeface="BankGothic Lt BT"/>
                <a:sym typeface="BankGothic Lt BT"/>
              </a:defRPr>
            </a:lvl1pPr>
          </a:lstStyle>
          <a:p>
            <a:pPr/>
            <a:r>
              <a:t>AI and Machine Learning for IoT Big Data</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1" name="Discussion"/>
          <p:cNvSpPr txBox="1"/>
          <p:nvPr>
            <p:ph type="title"/>
          </p:nvPr>
        </p:nvSpPr>
        <p:spPr>
          <a:prstGeom prst="rect">
            <a:avLst/>
          </a:prstGeom>
        </p:spPr>
        <p:txBody>
          <a:bodyPr/>
          <a:lstStyle/>
          <a:p>
            <a:pPr lvl="1"/>
            <a:r>
              <a:t>Discussion</a:t>
            </a:r>
          </a:p>
        </p:txBody>
      </p:sp>
      <p:sp>
        <p:nvSpPr>
          <p:cNvPr id="162" name="What are the roots of the IoT revolution?…"/>
          <p:cNvSpPr txBox="1"/>
          <p:nvPr>
            <p:ph type="body" idx="1"/>
          </p:nvPr>
        </p:nvSpPr>
        <p:spPr>
          <a:prstGeom prst="rect">
            <a:avLst/>
          </a:prstGeom>
        </p:spPr>
        <p:txBody>
          <a:bodyPr/>
          <a:lstStyle/>
          <a:p>
            <a:pPr/>
            <a:r>
              <a:t>What are the roots of the IoT revolution?</a:t>
            </a:r>
          </a:p>
          <a:p>
            <a:pPr/>
            <a:r>
              <a:t>Why now? What happened recently to start it?</a:t>
            </a:r>
          </a:p>
          <a:p>
            <a:pPr/>
            <a:r>
              <a:t>Where do we see it happening? Do you know IoT around you?</a:t>
            </a:r>
          </a:p>
          <a:p>
            <a:pPr/>
            <a:r>
              <a:t>What are the trends? What comes next?</a:t>
            </a:r>
          </a:p>
          <a:p>
            <a:pPr/>
            <a:r>
              <a:t>What does it mean to you?</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6" name="From data to Big Data"/>
          <p:cNvSpPr txBox="1"/>
          <p:nvPr>
            <p:ph type="title"/>
          </p:nvPr>
        </p:nvSpPr>
        <p:spPr>
          <a:prstGeom prst="rect">
            <a:avLst/>
          </a:prstGeom>
        </p:spPr>
        <p:txBody>
          <a:bodyPr/>
          <a:lstStyle/>
          <a:p>
            <a:pPr/>
            <a:r>
              <a:t>From data to Big Data</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8" name="Data in the sciences and technology"/>
          <p:cNvSpPr txBox="1"/>
          <p:nvPr>
            <p:ph type="title"/>
          </p:nvPr>
        </p:nvSpPr>
        <p:spPr>
          <a:prstGeom prst="rect">
            <a:avLst/>
          </a:prstGeom>
        </p:spPr>
        <p:txBody>
          <a:bodyPr/>
          <a:lstStyle/>
          <a:p>
            <a:pPr/>
            <a:r>
              <a:t>Data in the sciences and technology</a:t>
            </a:r>
          </a:p>
        </p:txBody>
      </p:sp>
      <p:pic>
        <p:nvPicPr>
          <p:cNvPr id="169" name="Picture Placeholder 2" descr="Picture Placeholder 2"/>
          <p:cNvPicPr>
            <a:picLocks noChangeAspect="1"/>
          </p:cNvPicPr>
          <p:nvPr>
            <p:ph type="pic" idx="13"/>
          </p:nvPr>
        </p:nvPicPr>
        <p:blipFill>
          <a:blip r:embed="rId3">
            <a:extLst/>
          </a:blip>
          <a:srcRect l="0" t="4380" r="0" b="4380"/>
          <a:stretch>
            <a:fillRect/>
          </a:stretch>
        </p:blipFill>
        <p:spPr>
          <a:prstGeom prst="rect">
            <a:avLst/>
          </a:prstGeom>
        </p:spPr>
      </p:pic>
      <p:sp>
        <p:nvSpPr>
          <p:cNvPr id="170" name="Image credit: Source=Originally from [http://nl.wikipedia.org nl.wikipedia]; description page is/was [http://nl.wikipedia.org/w/index.php?title=Image%3AKalibratievoorbeeld.gif here]"/>
          <p:cNvSpPr txBox="1"/>
          <p:nvPr>
            <p:ph type="body" sz="quarter" idx="1"/>
          </p:nvPr>
        </p:nvSpPr>
        <p:spPr>
          <a:prstGeom prst="rect">
            <a:avLst/>
          </a:prstGeom>
        </p:spPr>
        <p:txBody>
          <a:bodyPr/>
          <a:lstStyle>
            <a:lvl1pPr defTabSz="740663">
              <a:spcBef>
                <a:spcPts val="200"/>
              </a:spcBef>
              <a:defRPr sz="1134"/>
            </a:lvl1pPr>
          </a:lstStyle>
          <a:p>
            <a:pPr/>
            <a:r>
              <a:t>Image credit: Source=Originally from [http://nl.wikipedia.org nl.wikipedia]; description page is/was [http://nl.wikipedia.org/w/index.php?title=Image%3AKalibratievoorbeeld.gif here]</a:t>
            </a:r>
          </a:p>
        </p:txBody>
      </p:sp>
      <p:sp>
        <p:nvSpPr>
          <p:cNvPr id="171" name="Recording instrument readings: temperature vs. time, displacement vs. stress, etc.…"/>
          <p:cNvSpPr txBox="1"/>
          <p:nvPr/>
        </p:nvSpPr>
        <p:spPr>
          <a:xfrm>
            <a:off x="660060" y="5952744"/>
            <a:ext cx="6054884" cy="565913"/>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spcBef>
                <a:spcPts val="300"/>
              </a:spcBef>
              <a:defRPr sz="1400"/>
            </a:pPr>
            <a:r>
              <a:t>Recording instrument readings: temperature vs. time, displacement vs. stress, etc.</a:t>
            </a:r>
          </a:p>
          <a:p>
            <a:pPr>
              <a:spcBef>
                <a:spcPts val="300"/>
              </a:spcBef>
              <a:defRPr sz="1400"/>
            </a:pPr>
            <a:r>
              <a:t>Usually low dimensionality, with well-understood background knowledge</a:t>
            </a: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5" name="Big Data: first gigabytes, now terabytes"/>
          <p:cNvSpPr txBox="1"/>
          <p:nvPr>
            <p:ph type="title"/>
          </p:nvPr>
        </p:nvSpPr>
        <p:spPr>
          <a:prstGeom prst="rect">
            <a:avLst/>
          </a:prstGeom>
        </p:spPr>
        <p:txBody>
          <a:bodyPr/>
          <a:lstStyle/>
          <a:p>
            <a:pPr/>
            <a:r>
              <a:t>Big Data: first gigabytes, now terabytes</a:t>
            </a:r>
          </a:p>
        </p:txBody>
      </p:sp>
      <p:pic>
        <p:nvPicPr>
          <p:cNvPr id="176" name="Picture Placeholder 2" descr="Picture Placeholder 2"/>
          <p:cNvPicPr>
            <a:picLocks noChangeAspect="1"/>
          </p:cNvPicPr>
          <p:nvPr>
            <p:ph type="pic" idx="13"/>
          </p:nvPr>
        </p:nvPicPr>
        <p:blipFill>
          <a:blip r:embed="rId3">
            <a:extLst/>
          </a:blip>
          <a:srcRect l="6977" t="0" r="6977" b="0"/>
          <a:stretch>
            <a:fillRect/>
          </a:stretch>
        </p:blipFill>
        <p:spPr>
          <a:prstGeom prst="rect">
            <a:avLst/>
          </a:prstGeom>
        </p:spPr>
      </p:pic>
      <p:sp>
        <p:nvSpPr>
          <p:cNvPr id="177" name="Thousands of data sources, constantly streaming new data…"/>
          <p:cNvSpPr txBox="1"/>
          <p:nvPr>
            <p:ph type="body" sz="quarter" idx="1"/>
          </p:nvPr>
        </p:nvSpPr>
        <p:spPr>
          <a:prstGeom prst="rect">
            <a:avLst/>
          </a:prstGeom>
        </p:spPr>
        <p:txBody>
          <a:bodyPr/>
          <a:lstStyle/>
          <a:p>
            <a:pPr/>
            <a:r>
              <a:t>Thousands of data sources, constantly streaming new data</a:t>
            </a:r>
          </a:p>
          <a:p>
            <a:pPr/>
            <a:r>
              <a:t>Would not fit in a single computer, cannot visualize easily, no established domain knowledge available, …</a:t>
            </a:r>
          </a:p>
        </p:txBody>
      </p:sp>
      <p:sp>
        <p:nvSpPr>
          <p:cNvPr id="178" name="• Public Domain…"/>
          <p:cNvSpPr txBox="1"/>
          <p:nvPr/>
        </p:nvSpPr>
        <p:spPr>
          <a:xfrm>
            <a:off x="7394808" y="4403249"/>
            <a:ext cx="1530591" cy="3962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marL="457200" indent="-457200" defTabSz="457200">
              <a:tabLst>
                <a:tab pos="139700" algn="l"/>
                <a:tab pos="457200" algn="l"/>
              </a:tabLst>
              <a:defRPr sz="660">
                <a:solidFill>
                  <a:srgbClr val="0645AD"/>
                </a:solidFill>
                <a:latin typeface="+mj-lt"/>
                <a:ea typeface="+mj-ea"/>
                <a:cs typeface="+mj-cs"/>
                <a:sym typeface="Helvetica"/>
              </a:defRPr>
            </a:pPr>
            <a:r>
              <a:t>	•	</a:t>
            </a:r>
            <a:r>
              <a:rPr u="sng">
                <a:solidFill>
                  <a:srgbClr val="0000FF"/>
                </a:solidFill>
                <a:uFill>
                  <a:solidFill>
                    <a:srgbClr val="0000FF"/>
                  </a:solidFill>
                </a:uFill>
                <a:hlinkClick r:id="rId4" invalidUrl="" action="" tgtFrame="" tooltip="" history="1" highlightClick="0" endSnd="0"/>
              </a:rPr>
              <a:t>Public Domain</a:t>
            </a:r>
            <a:endParaRPr>
              <a:solidFill>
                <a:srgbClr val="3F4040"/>
              </a:solidFill>
            </a:endParaRPr>
          </a:p>
          <a:p>
            <a:pPr marL="457200" indent="-457200" defTabSz="457200">
              <a:tabLst>
                <a:tab pos="139700" algn="l"/>
                <a:tab pos="457200" algn="l"/>
              </a:tabLst>
              <a:defRPr sz="660">
                <a:solidFill>
                  <a:srgbClr val="3F4040"/>
                </a:solidFill>
                <a:latin typeface="+mj-lt"/>
                <a:ea typeface="+mj-ea"/>
                <a:cs typeface="+mj-cs"/>
                <a:sym typeface="Helvetica"/>
              </a:defRPr>
            </a:pPr>
            <a:r>
              <a:t>	•	File:DARPA Big Data.jpg</a:t>
            </a:r>
          </a:p>
          <a:p>
            <a:pPr marL="457200" indent="-457200" defTabSz="457200">
              <a:tabLst>
                <a:tab pos="139700" algn="l"/>
                <a:tab pos="457200" algn="l"/>
              </a:tabLst>
              <a:defRPr sz="660">
                <a:solidFill>
                  <a:srgbClr val="3F4040"/>
                </a:solidFill>
                <a:latin typeface="+mj-lt"/>
                <a:ea typeface="+mj-ea"/>
                <a:cs typeface="+mj-cs"/>
                <a:sym typeface="Helvetica"/>
              </a:defRPr>
            </a:pPr>
            <a:r>
              <a:t>	•	Created: 28 January 2013</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2" name="Discussion"/>
          <p:cNvSpPr txBox="1"/>
          <p:nvPr>
            <p:ph type="title"/>
          </p:nvPr>
        </p:nvSpPr>
        <p:spPr>
          <a:prstGeom prst="rect">
            <a:avLst/>
          </a:prstGeom>
        </p:spPr>
        <p:txBody>
          <a:bodyPr/>
          <a:lstStyle/>
          <a:p>
            <a:pPr lvl="1"/>
            <a:r>
              <a:t>Discussion</a:t>
            </a:r>
          </a:p>
        </p:txBody>
      </p:sp>
      <p:sp>
        <p:nvSpPr>
          <p:cNvPr id="183" name="Why Big Data differs qualitatively from “small data”? Is it not just a question of quantity?…"/>
          <p:cNvSpPr txBox="1"/>
          <p:nvPr>
            <p:ph type="body" idx="1"/>
          </p:nvPr>
        </p:nvSpPr>
        <p:spPr>
          <a:prstGeom prst="rect">
            <a:avLst/>
          </a:prstGeom>
        </p:spPr>
        <p:txBody>
          <a:bodyPr/>
          <a:lstStyle/>
          <a:p>
            <a:pPr/>
            <a:r>
              <a:t>Why Big Data differs qualitatively from “small data”? Is it not just a question of quantity?</a:t>
            </a:r>
          </a:p>
          <a:p>
            <a:pPr/>
            <a:r>
              <a:t>Besides IoT, where is Big Data generated?</a:t>
            </a:r>
          </a:p>
          <a:p>
            <a:pPr/>
            <a:r>
              <a:t>Who gets BD (Big Data) from IoT devices? Can you find examples?</a:t>
            </a:r>
          </a:p>
          <a:p>
            <a:pPr/>
            <a:r>
              <a:t>What do you expect from the BD of IoT?</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7" name="From statistics to AI analytics"/>
          <p:cNvSpPr txBox="1"/>
          <p:nvPr>
            <p:ph type="title"/>
          </p:nvPr>
        </p:nvSpPr>
        <p:spPr>
          <a:prstGeom prst="rect">
            <a:avLst/>
          </a:prstGeom>
        </p:spPr>
        <p:txBody>
          <a:bodyPr/>
          <a:lstStyle/>
          <a:p>
            <a:pPr/>
            <a:r>
              <a:t>From statistics to AI analytics</a:t>
            </a:r>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9" name="Descriptive statistics: analyze data for features, trends"/>
          <p:cNvSpPr txBox="1"/>
          <p:nvPr>
            <p:ph type="title"/>
          </p:nvPr>
        </p:nvSpPr>
        <p:spPr>
          <a:prstGeom prst="rect">
            <a:avLst/>
          </a:prstGeom>
        </p:spPr>
        <p:txBody>
          <a:bodyPr/>
          <a:lstStyle>
            <a:lvl1pPr defTabSz="859536">
              <a:defRPr sz="1879"/>
            </a:lvl1pPr>
          </a:lstStyle>
          <a:p>
            <a:pPr/>
            <a:r>
              <a:t>Descriptive statistics: analyze data for features, trends</a:t>
            </a:r>
          </a:p>
        </p:txBody>
      </p:sp>
      <p:pic>
        <p:nvPicPr>
          <p:cNvPr id="190" name="Picture Placeholder 2" descr="Picture Placeholder 2"/>
          <p:cNvPicPr>
            <a:picLocks noChangeAspect="1"/>
          </p:cNvPicPr>
          <p:nvPr>
            <p:ph type="pic" idx="13"/>
          </p:nvPr>
        </p:nvPicPr>
        <p:blipFill>
          <a:blip r:embed="rId3">
            <a:extLst/>
          </a:blip>
          <a:srcRect l="2113" t="0" r="2113" b="0"/>
          <a:stretch>
            <a:fillRect/>
          </a:stretch>
        </p:blipFill>
        <p:spPr>
          <a:prstGeom prst="rect">
            <a:avLst/>
          </a:prstGeom>
        </p:spPr>
      </p:pic>
      <p:sp>
        <p:nvSpPr>
          <p:cNvPr id="191" name="Image credits: Raymi Castilla (https://commons.wikimedia.org/wiki/File:Boxplot_Europe_heat_flow_vs_Moho_depth.png), https://creativecommons.org/licenses/by-sa/4.0/legalcode"/>
          <p:cNvSpPr txBox="1"/>
          <p:nvPr>
            <p:ph type="body" sz="quarter" idx="1"/>
          </p:nvPr>
        </p:nvSpPr>
        <p:spPr>
          <a:prstGeom prst="rect">
            <a:avLst/>
          </a:prstGeom>
        </p:spPr>
        <p:txBody>
          <a:bodyPr/>
          <a:lstStyle/>
          <a:p>
            <a:pPr/>
            <a:r>
              <a:t>Image credits: Raymi Castilla (https://commons.wikimedia.org/wiki/File:Boxplot_Europe_heat_flow_vs_Moho_depth.png), </a:t>
            </a:r>
            <a:r>
              <a:rPr u="sng">
                <a:solidFill>
                  <a:srgbClr val="0000FF"/>
                </a:solidFill>
                <a:uFill>
                  <a:solidFill>
                    <a:srgbClr val="0000FF"/>
                  </a:solidFill>
                </a:uFill>
                <a:hlinkClick r:id="rId4" invalidUrl="" action="" tgtFrame="" tooltip="" history="1" highlightClick="0" endSnd="0"/>
              </a:rPr>
              <a:t>https://creativecommons.org/licenses/by-sa/4.0/legalcode</a:t>
            </a:r>
          </a:p>
        </p:txBody>
      </p:sp>
      <p:sp>
        <p:nvSpPr>
          <p:cNvPr id="192" name="Data is collected, cleaned, visualized, inspected.…"/>
          <p:cNvSpPr txBox="1"/>
          <p:nvPr/>
        </p:nvSpPr>
        <p:spPr>
          <a:xfrm>
            <a:off x="800522" y="6113779"/>
            <a:ext cx="5022948" cy="6502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Data is collected, cleaned, visualized, inspected.</a:t>
            </a:r>
          </a:p>
          <a:p>
            <a:pPr/>
            <a:r>
              <a:t>Based on fitting observations to probabilistic models.</a:t>
            </a: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6" name="Clustering in statistics"/>
          <p:cNvSpPr txBox="1"/>
          <p:nvPr>
            <p:ph type="title"/>
          </p:nvPr>
        </p:nvSpPr>
        <p:spPr>
          <a:prstGeom prst="rect">
            <a:avLst/>
          </a:prstGeom>
        </p:spPr>
        <p:txBody>
          <a:bodyPr/>
          <a:lstStyle/>
          <a:p>
            <a:pPr/>
            <a:r>
              <a:t>Clustering in statistics</a:t>
            </a:r>
          </a:p>
        </p:txBody>
      </p:sp>
      <p:pic>
        <p:nvPicPr>
          <p:cNvPr id="197" name="Picture Placeholder 2" descr="Picture Placeholder 2"/>
          <p:cNvPicPr>
            <a:picLocks noChangeAspect="1"/>
          </p:cNvPicPr>
          <p:nvPr>
            <p:ph type="pic" idx="13"/>
          </p:nvPr>
        </p:nvPicPr>
        <p:blipFill>
          <a:blip r:embed="rId3">
            <a:extLst/>
          </a:blip>
          <a:srcRect l="3455" t="0" r="3455" b="0"/>
          <a:stretch>
            <a:fillRect/>
          </a:stretch>
        </p:blipFill>
        <p:spPr>
          <a:prstGeom prst="rect">
            <a:avLst/>
          </a:prstGeom>
        </p:spPr>
      </p:pic>
      <p:sp>
        <p:nvSpPr>
          <p:cNvPr id="198" name="The “IRIS” dataset: two factors allow separation of observations into 3 classes.…"/>
          <p:cNvSpPr txBox="1"/>
          <p:nvPr>
            <p:ph type="body" sz="quarter" idx="1"/>
          </p:nvPr>
        </p:nvSpPr>
        <p:spPr>
          <a:prstGeom prst="rect">
            <a:avLst/>
          </a:prstGeom>
        </p:spPr>
        <p:txBody>
          <a:bodyPr/>
          <a:lstStyle/>
          <a:p>
            <a:pPr/>
            <a:r>
              <a:t>The “IRIS” dataset: two factors allow separation of observations into 3 classes.</a:t>
            </a:r>
          </a:p>
          <a:p>
            <a:pPr/>
            <a:r>
              <a:t>This kind of analysis was usually done interactively and iteratively.</a:t>
            </a:r>
          </a:p>
        </p:txBody>
      </p:sp>
      <p:sp>
        <p:nvSpPr>
          <p:cNvPr id="199" name="• Public Domainview terms…"/>
          <p:cNvSpPr txBox="1"/>
          <p:nvPr/>
        </p:nvSpPr>
        <p:spPr>
          <a:xfrm>
            <a:off x="7290982" y="4373879"/>
            <a:ext cx="1619037" cy="3962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marL="457200" indent="-457200" defTabSz="457200">
              <a:tabLst>
                <a:tab pos="139700" algn="l"/>
                <a:tab pos="457200" algn="l"/>
              </a:tabLst>
              <a:defRPr sz="660">
                <a:solidFill>
                  <a:srgbClr val="0645AD"/>
                </a:solidFill>
                <a:latin typeface="+mj-lt"/>
                <a:ea typeface="+mj-ea"/>
                <a:cs typeface="+mj-cs"/>
                <a:sym typeface="Helvetica"/>
              </a:defRPr>
            </a:pPr>
            <a:r>
              <a:t>	•	</a:t>
            </a:r>
            <a:r>
              <a:rPr u="sng">
                <a:solidFill>
                  <a:srgbClr val="0000FF"/>
                </a:solidFill>
                <a:uFill>
                  <a:solidFill>
                    <a:srgbClr val="0000FF"/>
                  </a:solidFill>
                </a:uFill>
                <a:hlinkClick r:id="rId4" invalidUrl="" action="" tgtFrame="" tooltip="" history="1" highlightClick="0" endSnd="0"/>
              </a:rPr>
              <a:t>Public Domain</a:t>
            </a:r>
            <a:r>
              <a:rPr>
                <a:solidFill>
                  <a:srgbClr val="222222"/>
                </a:solidFill>
              </a:rPr>
              <a:t>view terms</a:t>
            </a:r>
            <a:endParaRPr>
              <a:solidFill>
                <a:srgbClr val="3F4040"/>
              </a:solidFill>
            </a:endParaRPr>
          </a:p>
          <a:p>
            <a:pPr marL="457200" indent="-457200" defTabSz="457200">
              <a:tabLst>
                <a:tab pos="139700" algn="l"/>
                <a:tab pos="457200" algn="l"/>
              </a:tabLst>
              <a:defRPr sz="660">
                <a:solidFill>
                  <a:srgbClr val="3F4040"/>
                </a:solidFill>
                <a:latin typeface="+mj-lt"/>
                <a:ea typeface="+mj-ea"/>
                <a:cs typeface="+mj-cs"/>
                <a:sym typeface="Helvetica"/>
              </a:defRPr>
            </a:pPr>
            <a:r>
              <a:t>	•	File:Cda sur iris.jpg</a:t>
            </a:r>
          </a:p>
          <a:p>
            <a:pPr marL="457200" indent="-457200" defTabSz="457200">
              <a:tabLst>
                <a:tab pos="139700" algn="l"/>
                <a:tab pos="457200" algn="l"/>
              </a:tabLst>
              <a:defRPr sz="660">
                <a:solidFill>
                  <a:srgbClr val="3F4040"/>
                </a:solidFill>
                <a:latin typeface="+mj-lt"/>
                <a:ea typeface="+mj-ea"/>
                <a:cs typeface="+mj-cs"/>
                <a:sym typeface="Helvetica"/>
              </a:defRPr>
            </a:pPr>
            <a:r>
              <a:t>	•	Created: 14 December 2006</a:t>
            </a:r>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3" name="Data explosion! How to deal with it?"/>
          <p:cNvSpPr txBox="1"/>
          <p:nvPr>
            <p:ph type="title"/>
          </p:nvPr>
        </p:nvSpPr>
        <p:spPr>
          <a:prstGeom prst="rect">
            <a:avLst/>
          </a:prstGeom>
        </p:spPr>
        <p:txBody>
          <a:bodyPr/>
          <a:lstStyle/>
          <a:p>
            <a:pPr/>
            <a:r>
              <a:t>Data explosion! How to deal with it?</a:t>
            </a:r>
          </a:p>
        </p:txBody>
      </p:sp>
      <p:pic>
        <p:nvPicPr>
          <p:cNvPr id="204" name="Picture Placeholder 2" descr="Picture Placeholder 2"/>
          <p:cNvPicPr>
            <a:picLocks noChangeAspect="1"/>
          </p:cNvPicPr>
          <p:nvPr>
            <p:ph type="pic" idx="13"/>
          </p:nvPr>
        </p:nvPicPr>
        <p:blipFill>
          <a:blip r:embed="rId3">
            <a:extLst/>
          </a:blip>
          <a:srcRect l="0" t="0" r="0" b="0"/>
          <a:stretch>
            <a:fillRect/>
          </a:stretch>
        </p:blipFill>
        <p:spPr>
          <a:prstGeom prst="rect">
            <a:avLst/>
          </a:prstGeom>
        </p:spPr>
      </p:pic>
      <p:sp>
        <p:nvSpPr>
          <p:cNvPr id="205" name="Image credits: Myworkforwiki (https://commons.wikimedia.org/wiki/File:Hilbert_InfoGrowth.png), „Hilbert InfoGrowth“, https://creativecommons.org/licenses/by-sa/3.0/legalcode"/>
          <p:cNvSpPr txBox="1"/>
          <p:nvPr>
            <p:ph type="body" sz="quarter" idx="1"/>
          </p:nvPr>
        </p:nvSpPr>
        <p:spPr>
          <a:prstGeom prst="rect">
            <a:avLst/>
          </a:prstGeom>
        </p:spPr>
        <p:txBody>
          <a:bodyPr/>
          <a:lstStyle/>
          <a:p>
            <a:pPr/>
            <a:r>
              <a:t>Image credits: Myworkforwiki (https://commons.wikimedia.org/wiki/File:Hilbert_InfoGrowth.png), „Hilbert InfoGrowth“, </a:t>
            </a:r>
            <a:r>
              <a:rPr u="sng">
                <a:solidFill>
                  <a:srgbClr val="0000FF"/>
                </a:solidFill>
                <a:uFill>
                  <a:solidFill>
                    <a:srgbClr val="0000FF"/>
                  </a:solidFill>
                </a:uFill>
                <a:hlinkClick r:id="rId4" invalidUrl="" action="" tgtFrame="" tooltip="" history="1" highlightClick="0" endSnd="0"/>
              </a:rPr>
              <a:t>https://creativecommons.org/licenses/by-sa/3.0/legalcode</a:t>
            </a:r>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9" name="Example of “big data”: how to fit into statistics?"/>
          <p:cNvSpPr txBox="1"/>
          <p:nvPr>
            <p:ph type="title"/>
          </p:nvPr>
        </p:nvSpPr>
        <p:spPr>
          <a:prstGeom prst="rect">
            <a:avLst/>
          </a:prstGeom>
        </p:spPr>
        <p:txBody>
          <a:bodyPr/>
          <a:lstStyle/>
          <a:p>
            <a:pPr/>
            <a:r>
              <a:t>Example of “big data”: how to fit into statistics?</a:t>
            </a:r>
          </a:p>
        </p:txBody>
      </p:sp>
      <p:pic>
        <p:nvPicPr>
          <p:cNvPr id="210" name="Picture Placeholder 2" descr="Picture Placeholder 2"/>
          <p:cNvPicPr>
            <a:picLocks noChangeAspect="1"/>
          </p:cNvPicPr>
          <p:nvPr>
            <p:ph type="pic" idx="13"/>
          </p:nvPr>
        </p:nvPicPr>
        <p:blipFill>
          <a:blip r:embed="rId3">
            <a:extLst/>
          </a:blip>
          <a:srcRect l="2858" t="5411" r="2858" b="696"/>
          <a:stretch>
            <a:fillRect/>
          </a:stretch>
        </p:blipFill>
        <p:spPr>
          <a:prstGeom prst="rect">
            <a:avLst/>
          </a:prstGeom>
        </p:spPr>
      </p:pic>
      <p:sp>
        <p:nvSpPr>
          <p:cNvPr id="211" name="Image credits: Fernanda B. Viégas (https://commons.wikimedia.org/wiki/File:Viegas-UserActivityonWikipedia.gif), „Viegas-UserActivityonWikipedia“, https://creativecommons.org/licenses/by/2.0/legalcode"/>
          <p:cNvSpPr txBox="1"/>
          <p:nvPr>
            <p:ph type="body" sz="quarter" idx="1"/>
          </p:nvPr>
        </p:nvSpPr>
        <p:spPr>
          <a:prstGeom prst="rect">
            <a:avLst/>
          </a:prstGeom>
        </p:spPr>
        <p:txBody>
          <a:bodyPr/>
          <a:lstStyle/>
          <a:p>
            <a:pPr defTabSz="905255">
              <a:defRPr sz="1386"/>
            </a:pPr>
            <a:r>
              <a:t> Image credits: Fernanda B. Viégas (https://commons.wikimedia.org/wiki/File:Viegas-UserActivityonWikipedia.gif), „Viegas-UserActivityonWikipedia“, </a:t>
            </a:r>
            <a:r>
              <a:rPr u="sng">
                <a:solidFill>
                  <a:srgbClr val="0000FF"/>
                </a:solidFill>
                <a:uFill>
                  <a:solidFill>
                    <a:srgbClr val="0000FF"/>
                  </a:solidFill>
                </a:uFill>
                <a:hlinkClick r:id="rId4" invalidUrl="" action="" tgtFrame="" tooltip="" history="1" highlightClick="0" endSnd="0"/>
              </a:rPr>
              <a:t>https://creativecommons.org/licenses/by/2.0/legalcode</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7" name="Outline of the lecture"/>
          <p:cNvSpPr txBox="1"/>
          <p:nvPr>
            <p:ph type="title"/>
          </p:nvPr>
        </p:nvSpPr>
        <p:spPr>
          <a:prstGeom prst="rect">
            <a:avLst/>
          </a:prstGeom>
        </p:spPr>
        <p:txBody>
          <a:bodyPr/>
          <a:lstStyle/>
          <a:p>
            <a:pPr/>
            <a:r>
              <a:t>Outline of the lecture</a:t>
            </a:r>
          </a:p>
        </p:txBody>
      </p:sp>
      <p:sp>
        <p:nvSpPr>
          <p:cNvPr id="128" name="IoT (Internet of Things) skills include dealing with the data generated by the IoT sensors, cameras, devices. This usually means handling huge amounts of data (Big Data, BD) that are often continually updated and streamed.…"/>
          <p:cNvSpPr txBox="1"/>
          <p:nvPr>
            <p:ph type="body" idx="1"/>
          </p:nvPr>
        </p:nvSpPr>
        <p:spPr>
          <a:xfrm>
            <a:off x="457200" y="1600200"/>
            <a:ext cx="8229600" cy="4796452"/>
          </a:xfrm>
          <a:prstGeom prst="rect">
            <a:avLst/>
          </a:prstGeom>
        </p:spPr>
        <p:txBody>
          <a:bodyPr/>
          <a:lstStyle/>
          <a:p>
            <a:pPr marL="0" indent="0">
              <a:buSzTx/>
              <a:buFontTx/>
              <a:buNone/>
            </a:pPr>
            <a:r>
              <a:t>IoT (Internet of Things) skills include dealing with the data generated by the IoT sensors, cameras, devices. This usually means handling huge amounts of data (Big Data, BD) that are often continually updated and streamed. </a:t>
            </a:r>
          </a:p>
          <a:p>
            <a:pPr marL="0" indent="0">
              <a:buSzTx/>
              <a:buFontTx/>
              <a:buNone/>
            </a:pPr>
            <a:r>
              <a:t>Another important skill is the application of advanced data processing, including the use of AI (Artificial Intelligence) techniques.</a:t>
            </a:r>
          </a:p>
          <a:p>
            <a:pPr marL="0" indent="0">
              <a:buSzTx/>
              <a:buFontTx/>
              <a:buNone/>
            </a:pPr>
            <a:r>
              <a:t>As this is  </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5" name="One approach: 3D topographic model"/>
          <p:cNvSpPr txBox="1"/>
          <p:nvPr>
            <p:ph type="title"/>
          </p:nvPr>
        </p:nvSpPr>
        <p:spPr>
          <a:xfrm>
            <a:off x="1792288" y="4711700"/>
            <a:ext cx="5486401" cy="493713"/>
          </a:xfrm>
          <a:prstGeom prst="rect">
            <a:avLst/>
          </a:prstGeom>
        </p:spPr>
        <p:txBody>
          <a:bodyPr/>
          <a:lstStyle/>
          <a:p>
            <a:pPr/>
            <a:r>
              <a:t>One approach: 3D topographic model</a:t>
            </a:r>
          </a:p>
        </p:txBody>
      </p:sp>
      <p:pic>
        <p:nvPicPr>
          <p:cNvPr id="216" name="Picture Placeholder 2" descr="Picture Placeholder 2"/>
          <p:cNvPicPr>
            <a:picLocks noChangeAspect="1"/>
          </p:cNvPicPr>
          <p:nvPr>
            <p:ph type="pic" idx="13"/>
          </p:nvPr>
        </p:nvPicPr>
        <p:blipFill>
          <a:blip r:embed="rId3">
            <a:extLst/>
          </a:blip>
          <a:srcRect l="938" t="0" r="938" b="0"/>
          <a:stretch>
            <a:fillRect/>
          </a:stretch>
        </p:blipFill>
        <p:spPr>
          <a:prstGeom prst="rect">
            <a:avLst/>
          </a:prstGeom>
        </p:spPr>
      </p:pic>
      <p:sp>
        <p:nvSpPr>
          <p:cNvPr id="217" name="Image credits: Bjoertvedt (https://commons.wikimedia.org/wiki/File:Harvard-Telenor_topographic_3D_model_mobile_calling_patterns_pakistan_IMG_7743_dengue_fever_2013.JPG), https://creativecommons.org/licenses/by-sa/4.0/legalcode"/>
          <p:cNvSpPr txBox="1"/>
          <p:nvPr>
            <p:ph type="body" sz="quarter" idx="1"/>
          </p:nvPr>
        </p:nvSpPr>
        <p:spPr>
          <a:xfrm>
            <a:off x="1792288" y="5138737"/>
            <a:ext cx="5486401" cy="804863"/>
          </a:xfrm>
          <a:prstGeom prst="rect">
            <a:avLst/>
          </a:prstGeom>
        </p:spPr>
        <p:txBody>
          <a:bodyPr/>
          <a:lstStyle/>
          <a:p>
            <a:pPr defTabSz="822959">
              <a:defRPr sz="1260"/>
            </a:pPr>
            <a:r>
              <a:t>Image credits: Bjoertvedt (https://commons.wikimedia.org/wiki/File:Harvard-Telenor_topographic_3D_model_mobile_calling_patterns_pakistan_IMG_7743_dengue_fever_2013.JPG), </a:t>
            </a:r>
            <a:r>
              <a:rPr u="sng">
                <a:solidFill>
                  <a:srgbClr val="0000FF"/>
                </a:solidFill>
                <a:uFill>
                  <a:solidFill>
                    <a:srgbClr val="0000FF"/>
                  </a:solidFill>
                </a:uFill>
                <a:hlinkClick r:id="rId4" invalidUrl="" action="" tgtFrame="" tooltip="" history="1" highlightClick="0" endSnd="0"/>
              </a:rPr>
              <a:t>https://creativecommons.org/licenses/by-sa/4.0/legalcode</a:t>
            </a:r>
          </a:p>
        </p:txBody>
      </p:sp>
      <p:sp>
        <p:nvSpPr>
          <p:cNvPr id="218" name="3D topographic modellation of the mobile calling patterns in a Pakistani district during the dengue fever outbreak in 2013. Part of a Harvard University - Telenor big data research project. Mobile phone records may predict epidemics of mosquito-borne dengue virus"/>
          <p:cNvSpPr txBox="1"/>
          <p:nvPr/>
        </p:nvSpPr>
        <p:spPr>
          <a:xfrm>
            <a:off x="98339" y="5732779"/>
            <a:ext cx="8947322" cy="9296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3D topographic modellation of the mobile calling patterns in a Pakistani district during the dengue fever outbreak in 2013. Part of a Harvard University - Telenor big data research project. Mobile phone records may predict epidemics of mosquito-borne dengue virus</a:t>
            </a:r>
          </a:p>
        </p:txBody>
      </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22" name="Biggest challenge: human analysis can’t keep up"/>
          <p:cNvSpPr txBox="1"/>
          <p:nvPr>
            <p:ph type="title"/>
          </p:nvPr>
        </p:nvSpPr>
        <p:spPr>
          <a:prstGeom prst="rect">
            <a:avLst/>
          </a:prstGeom>
        </p:spPr>
        <p:txBody>
          <a:bodyPr/>
          <a:lstStyle/>
          <a:p>
            <a:pPr/>
            <a:r>
              <a:t>Biggest challenge: human analysis can’t keep up</a:t>
            </a:r>
          </a:p>
        </p:txBody>
      </p:sp>
      <p:pic>
        <p:nvPicPr>
          <p:cNvPr id="223" name="Picture Placeholder 2" descr="Picture Placeholder 2"/>
          <p:cNvPicPr>
            <a:picLocks noChangeAspect="1"/>
          </p:cNvPicPr>
          <p:nvPr>
            <p:ph type="pic" idx="13"/>
          </p:nvPr>
        </p:nvPicPr>
        <p:blipFill>
          <a:blip r:embed="rId3">
            <a:extLst/>
          </a:blip>
          <a:srcRect l="0" t="31790" r="665" b="16455"/>
          <a:stretch>
            <a:fillRect/>
          </a:stretch>
        </p:blipFill>
        <p:spPr>
          <a:xfrm>
            <a:off x="1828800" y="612775"/>
            <a:ext cx="5449889" cy="4114800"/>
          </a:xfrm>
          <a:prstGeom prst="rect">
            <a:avLst/>
          </a:prstGeom>
        </p:spPr>
      </p:pic>
      <p:sp>
        <p:nvSpPr>
          <p:cNvPr id="224" name="Image credits: François-Dominique (https://commons.wikimedia.org/wiki/File:Mldemos3.png), https://creativecommons.org/licenses/by-sa/4.0/legalcode"/>
          <p:cNvSpPr txBox="1"/>
          <p:nvPr>
            <p:ph type="body" sz="quarter" idx="1"/>
          </p:nvPr>
        </p:nvSpPr>
        <p:spPr>
          <a:prstGeom prst="rect">
            <a:avLst/>
          </a:prstGeom>
        </p:spPr>
        <p:txBody>
          <a:bodyPr/>
          <a:lstStyle/>
          <a:p>
            <a:pPr/>
            <a:r>
              <a:t>Image credits: François-Dominique (https://commons.wikimedia.org/wiki/File:Mldemos3.png), </a:t>
            </a:r>
            <a:r>
              <a:rPr u="sng">
                <a:solidFill>
                  <a:srgbClr val="0000FF"/>
                </a:solidFill>
                <a:uFill>
                  <a:solidFill>
                    <a:srgbClr val="0000FF"/>
                  </a:solidFill>
                </a:uFill>
                <a:hlinkClick r:id="rId4" invalidUrl="" action="" tgtFrame="" tooltip="" history="1" highlightClick="0" endSnd="0"/>
              </a:rPr>
              <a:t>https://creativecommons.org/licenses/by-sa/4.0/legalcode</a:t>
            </a:r>
          </a:p>
        </p:txBody>
      </p:sp>
      <p:sp>
        <p:nvSpPr>
          <p:cNvPr id="225" name="Classifiers, predictors, cluster detectors, anomaly detectors…"/>
          <p:cNvSpPr txBox="1"/>
          <p:nvPr/>
        </p:nvSpPr>
        <p:spPr>
          <a:xfrm>
            <a:off x="483022" y="6101079"/>
            <a:ext cx="5826062" cy="6502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Classifiers, predictors, cluster detectors, anomaly detectors</a:t>
            </a:r>
          </a:p>
          <a:p>
            <a:pPr/>
            <a:r>
              <a:t>created (hopefully!…) automatically, without human guidance</a:t>
            </a:r>
          </a:p>
        </p:txBody>
      </p:sp>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29" name="Discussion"/>
          <p:cNvSpPr txBox="1"/>
          <p:nvPr>
            <p:ph type="title"/>
          </p:nvPr>
        </p:nvSpPr>
        <p:spPr>
          <a:prstGeom prst="rect">
            <a:avLst/>
          </a:prstGeom>
        </p:spPr>
        <p:txBody>
          <a:bodyPr/>
          <a:lstStyle/>
          <a:p>
            <a:pPr lvl="1"/>
            <a:r>
              <a:t>Discussion</a:t>
            </a:r>
          </a:p>
        </p:txBody>
      </p:sp>
      <p:sp>
        <p:nvSpPr>
          <p:cNvPr id="230" name="What do we want from AI (Artificial Intelligence) for BD (Big Data) analytics?…"/>
          <p:cNvSpPr txBox="1"/>
          <p:nvPr>
            <p:ph type="body" idx="1"/>
          </p:nvPr>
        </p:nvSpPr>
        <p:spPr>
          <a:prstGeom prst="rect">
            <a:avLst/>
          </a:prstGeom>
        </p:spPr>
        <p:txBody>
          <a:bodyPr/>
          <a:lstStyle/>
          <a:p>
            <a:pPr/>
            <a:r>
              <a:t>What do we want from AI (Artificial Intelligence) for BD (Big Data) analytics?</a:t>
            </a:r>
          </a:p>
          <a:p>
            <a:pPr/>
            <a:r>
              <a:t>Why classical statistics has limitations in dealing with BD?</a:t>
            </a:r>
          </a:p>
          <a:p>
            <a:pPr/>
            <a:r>
              <a:t>What other applications of AI are around us?</a:t>
            </a:r>
          </a:p>
          <a:p>
            <a:pPr/>
            <a:r>
              <a:t>What are the social, economical, and ethical implications of AI?</a:t>
            </a:r>
          </a:p>
        </p:txBody>
      </p:sp>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32" name="Motivations and use cases"/>
          <p:cNvSpPr txBox="1"/>
          <p:nvPr>
            <p:ph type="title"/>
          </p:nvPr>
        </p:nvSpPr>
        <p:spPr>
          <a:prstGeom prst="rect">
            <a:avLst/>
          </a:prstGeom>
        </p:spPr>
        <p:txBody>
          <a:bodyPr/>
          <a:lstStyle/>
          <a:p>
            <a:pPr/>
            <a:r>
              <a:t>Motivations and use cases</a:t>
            </a:r>
          </a:p>
        </p:txBody>
      </p:sp>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34" name="IoT + BD in Healthcare"/>
          <p:cNvSpPr txBox="1"/>
          <p:nvPr>
            <p:ph type="title"/>
          </p:nvPr>
        </p:nvSpPr>
        <p:spPr>
          <a:prstGeom prst="rect">
            <a:avLst/>
          </a:prstGeom>
        </p:spPr>
        <p:txBody>
          <a:bodyPr/>
          <a:lstStyle/>
          <a:p>
            <a:pPr/>
            <a:r>
              <a:t>IoT + BD in Healthcare</a:t>
            </a:r>
          </a:p>
        </p:txBody>
      </p:sp>
      <p:sp>
        <p:nvSpPr>
          <p:cNvPr id="235" name="Asthmapolis (…) is on a mission to hack your inhaler. The startup has designed snap-on, Bluetooth-enabled sensors that track how often people are using their inhalers (along with location and time-of-day), along with analytics and mobile apps for iOS and Android to help them visualize and understand their triggers and trends while receiving personalized feedback."/>
          <p:cNvSpPr txBox="1"/>
          <p:nvPr>
            <p:ph type="body" sz="half" idx="1"/>
          </p:nvPr>
        </p:nvSpPr>
        <p:spPr>
          <a:xfrm>
            <a:off x="457200" y="1535112"/>
            <a:ext cx="8034288" cy="2140695"/>
          </a:xfrm>
          <a:prstGeom prst="rect">
            <a:avLst/>
          </a:prstGeom>
        </p:spPr>
        <p:txBody>
          <a:bodyPr/>
          <a:lstStyle>
            <a:lvl1pPr defTabSz="859536">
              <a:defRPr sz="2256"/>
            </a:lvl1pPr>
          </a:lstStyle>
          <a:p>
            <a:pPr/>
            <a:r>
              <a:t>Asthmapolis (…) is on a mission to hack your inhaler. The startup has designed snap-on, Bluetooth-enabled sensors that track how often people are using their inhalers (along with location and time-of-day), along with analytics and mobile apps for iOS and Android to help them visualize and understand their triggers and trends while receiving personalized feedback.</a:t>
            </a:r>
          </a:p>
        </p:txBody>
      </p:sp>
      <p:sp>
        <p:nvSpPr>
          <p:cNvPr id="236" name="… early studies found that this access to realtime data was able to reduce the number of people with uncontrolled asthma (or those not regularly using inhalers) by 50 percent."/>
          <p:cNvSpPr txBox="1"/>
          <p:nvPr/>
        </p:nvSpPr>
        <p:spPr>
          <a:xfrm>
            <a:off x="457200" y="3884612"/>
            <a:ext cx="8034288" cy="1246437"/>
          </a:xfrm>
          <a:prstGeom prst="rect">
            <a:avLst/>
          </a:prstGeom>
          <a:ln w="12700">
            <a:miter lim="400000"/>
          </a:ln>
          <a:extLst>
            <a:ext uri="{C572A759-6A51-4108-AA02-DFA0A04FC94B}">
              <ma14:wrappingTextBoxFlag xmlns:ma14="http://schemas.microsoft.com/office/mac/drawingml/2011/main" val="1"/>
            </a:ext>
          </a:extLst>
        </p:spPr>
        <p:txBody>
          <a:bodyPr lIns="45719" rIns="45719" anchor="b">
            <a:normAutofit fontScale="100000" lnSpcReduction="0"/>
          </a:bodyPr>
          <a:lstStyle/>
          <a:p>
            <a:pPr>
              <a:spcBef>
                <a:spcPts val="500"/>
              </a:spcBef>
              <a:defRPr b="1" sz="2400"/>
            </a:pPr>
            <a:r>
              <a:t>… early studies found that this access to realtime data was able to </a:t>
            </a:r>
            <a:r>
              <a:rPr>
                <a:solidFill>
                  <a:srgbClr val="FF2600"/>
                </a:solidFill>
              </a:rPr>
              <a:t>reduce the number of people with uncontrolled asthma (or those not regularly using inhalers) by 50 percent.</a:t>
            </a:r>
          </a:p>
        </p:txBody>
      </p:sp>
      <p:sp>
        <p:nvSpPr>
          <p:cNvPr id="237" name="https://techcrunch.com/2013/04/05/asthmapolis-wants-to-hack-the-inhaler-and-help-26-million-americans-better-track-and-manage-their-asthma/"/>
          <p:cNvSpPr txBox="1"/>
          <p:nvPr/>
        </p:nvSpPr>
        <p:spPr>
          <a:xfrm>
            <a:off x="696058" y="5643879"/>
            <a:ext cx="7751885" cy="6502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r>
              <a:t>https://techcrunch.com/2013/04/05/asthmapolis-wants-to-hack-the-inhaler-and-help-26-million-americans-better-track-and-manage-their-asthma/</a:t>
            </a:r>
          </a:p>
        </p:txBody>
      </p:sp>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41" name="Plant disease detection and prediction"/>
          <p:cNvSpPr txBox="1"/>
          <p:nvPr>
            <p:ph type="title"/>
          </p:nvPr>
        </p:nvSpPr>
        <p:spPr>
          <a:xfrm>
            <a:off x="1785888" y="4876800"/>
            <a:ext cx="5486401" cy="566738"/>
          </a:xfrm>
          <a:prstGeom prst="rect">
            <a:avLst/>
          </a:prstGeom>
        </p:spPr>
        <p:txBody>
          <a:bodyPr/>
          <a:lstStyle/>
          <a:p>
            <a:pPr/>
            <a:r>
              <a:t>Plant disease detection and prediction</a:t>
            </a:r>
          </a:p>
        </p:txBody>
      </p:sp>
      <p:pic>
        <p:nvPicPr>
          <p:cNvPr id="242" name="Picture Placeholder 2" descr="Picture Placeholder 2"/>
          <p:cNvPicPr>
            <a:picLocks noChangeAspect="1"/>
          </p:cNvPicPr>
          <p:nvPr>
            <p:ph type="pic" idx="13"/>
          </p:nvPr>
        </p:nvPicPr>
        <p:blipFill>
          <a:blip r:embed="rId3">
            <a:extLst/>
          </a:blip>
          <a:srcRect l="1326" t="8695" r="53749" b="54805"/>
          <a:stretch>
            <a:fillRect/>
          </a:stretch>
        </p:blipFill>
        <p:spPr>
          <a:xfrm>
            <a:off x="1938288" y="1180190"/>
            <a:ext cx="5181701" cy="1788048"/>
          </a:xfrm>
          <a:prstGeom prst="rect">
            <a:avLst/>
          </a:prstGeom>
        </p:spPr>
      </p:pic>
      <p:sp>
        <p:nvSpPr>
          <p:cNvPr id="243" name="Date palms in Algeria are threatened by the “white scale” pest.…"/>
          <p:cNvSpPr txBox="1"/>
          <p:nvPr>
            <p:ph type="body" sz="quarter" idx="1"/>
          </p:nvPr>
        </p:nvSpPr>
        <p:spPr>
          <a:prstGeom prst="rect">
            <a:avLst/>
          </a:prstGeom>
        </p:spPr>
        <p:txBody>
          <a:bodyPr/>
          <a:lstStyle/>
          <a:p>
            <a:pPr/>
            <a:r>
              <a:t>Date palms in Algeria are threatened by the “white scale” pest.</a:t>
            </a:r>
          </a:p>
          <a:p>
            <a:pPr/>
            <a:r>
              <a:t>Image classification with AI detects infections, IoT sensor data helps analyze environmental conditions promoting infections.</a:t>
            </a:r>
          </a:p>
        </p:txBody>
      </p:sp>
      <p:pic>
        <p:nvPicPr>
          <p:cNvPr id="244" name="Picture Placeholder 2" descr="Picture Placeholder 2"/>
          <p:cNvPicPr>
            <a:picLocks noChangeAspect="1"/>
          </p:cNvPicPr>
          <p:nvPr/>
        </p:nvPicPr>
        <p:blipFill>
          <a:blip r:embed="rId3">
            <a:extLst/>
          </a:blip>
          <a:srcRect l="54489" t="8505" r="1689" b="53932"/>
          <a:stretch>
            <a:fillRect/>
          </a:stretch>
        </p:blipFill>
        <p:spPr>
          <a:xfrm>
            <a:off x="1945432" y="2981862"/>
            <a:ext cx="5167347" cy="1881161"/>
          </a:xfrm>
          <a:prstGeom prst="rect">
            <a:avLst/>
          </a:prstGeom>
          <a:ln w="12700">
            <a:miter lim="400000"/>
          </a:ln>
        </p:spPr>
      </p:pic>
      <p:sp>
        <p:nvSpPr>
          <p:cNvPr id="245" name="IoT + BD in Agriculture"/>
          <p:cNvSpPr txBox="1"/>
          <p:nvPr/>
        </p:nvSpPr>
        <p:spPr>
          <a:xfrm>
            <a:off x="457200" y="274638"/>
            <a:ext cx="8229600" cy="1143001"/>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algn="ctr">
              <a:defRPr sz="4400"/>
            </a:lvl1pPr>
          </a:lstStyle>
          <a:p>
            <a:pPr/>
            <a:r>
              <a:t>IoT + BD in Agriculture</a:t>
            </a:r>
          </a:p>
        </p:txBody>
      </p:sp>
      <p:sp>
        <p:nvSpPr>
          <p:cNvPr id="246" name="Tech4Dev 2018 Lausanne…"/>
          <p:cNvSpPr txBox="1"/>
          <p:nvPr/>
        </p:nvSpPr>
        <p:spPr>
          <a:xfrm>
            <a:off x="146996" y="6107429"/>
            <a:ext cx="5319408" cy="751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lgn="just" defTabSz="449580">
              <a:defRPr sz="1100">
                <a:uFill>
                  <a:solidFill>
                    <a:srgbClr val="000000"/>
                  </a:solidFill>
                </a:uFill>
              </a:defRPr>
            </a:pPr>
            <a:r>
              <a:t>Tech4Dev 2018 Lausanne</a:t>
            </a:r>
          </a:p>
          <a:p>
            <a:pPr algn="just" defTabSz="449580">
              <a:defRPr sz="1100">
                <a:uFill>
                  <a:solidFill>
                    <a:srgbClr val="000000"/>
                  </a:solidFill>
                </a:uFill>
              </a:defRPr>
            </a:pPr>
            <a:r>
              <a:rPr b="1" sz="1200">
                <a:solidFill>
                  <a:srgbClr val="4C4C4C"/>
                </a:solidFill>
                <a:uFill>
                  <a:solidFill>
                    <a:srgbClr val="4C4C4C"/>
                  </a:solidFill>
                </a:uFill>
                <a:latin typeface="Times New Roman"/>
                <a:ea typeface="Times New Roman"/>
                <a:cs typeface="Times New Roman"/>
                <a:sym typeface="Times New Roman"/>
              </a:rPr>
              <a:t>IoT and AI Methods for Plant Disease Detection in Developing Countries </a:t>
            </a:r>
            <a:endParaRPr b="1" sz="1200">
              <a:solidFill>
                <a:srgbClr val="4C4C4C"/>
              </a:solidFill>
              <a:uFill>
                <a:solidFill>
                  <a:srgbClr val="4C4C4C"/>
                </a:solidFill>
              </a:uFill>
              <a:latin typeface="Times New Roman"/>
              <a:ea typeface="Times New Roman"/>
              <a:cs typeface="Times New Roman"/>
              <a:sym typeface="Times New Roman"/>
            </a:endParaRPr>
          </a:p>
          <a:p>
            <a:pPr algn="just" defTabSz="449580">
              <a:defRPr sz="1100">
                <a:uFill>
                  <a:solidFill>
                    <a:srgbClr val="000000"/>
                  </a:solidFill>
                </a:uFill>
              </a:defRPr>
            </a:pPr>
            <a:r>
              <a:rPr b="1" sz="1000">
                <a:solidFill>
                  <a:srgbClr val="4C4C4C"/>
                </a:solidFill>
                <a:uFill>
                  <a:solidFill>
                    <a:srgbClr val="4C4C4C"/>
                  </a:solidFill>
                </a:uFill>
                <a:latin typeface="Times New Roman"/>
                <a:ea typeface="Times New Roman"/>
                <a:cs typeface="Times New Roman"/>
                <a:sym typeface="Times New Roman"/>
              </a:rPr>
              <a:t>Sandor Markon</a:t>
            </a:r>
            <a:r>
              <a:rPr b="1" baseline="31999" sz="1000">
                <a:solidFill>
                  <a:srgbClr val="4C4C4C"/>
                </a:solidFill>
                <a:uFill>
                  <a:solidFill>
                    <a:srgbClr val="4C4C4C"/>
                  </a:solidFill>
                </a:uFill>
                <a:latin typeface="Times New Roman"/>
                <a:ea typeface="Times New Roman"/>
                <a:cs typeface="Times New Roman"/>
                <a:sym typeface="Times New Roman"/>
              </a:rPr>
              <a:t>1</a:t>
            </a:r>
            <a:r>
              <a:rPr b="1" sz="1000">
                <a:solidFill>
                  <a:srgbClr val="4C4C4C"/>
                </a:solidFill>
                <a:uFill>
                  <a:solidFill>
                    <a:srgbClr val="4C4C4C"/>
                  </a:solidFill>
                </a:uFill>
                <a:latin typeface="Times New Roman"/>
                <a:ea typeface="Times New Roman"/>
                <a:cs typeface="Times New Roman"/>
                <a:sym typeface="Times New Roman"/>
              </a:rPr>
              <a:t>,  </a:t>
            </a:r>
            <a:r>
              <a:rPr sz="1000">
                <a:solidFill>
                  <a:srgbClr val="4C4C4C"/>
                </a:solidFill>
                <a:uFill>
                  <a:solidFill>
                    <a:srgbClr val="4C4C4C"/>
                  </a:solidFill>
                </a:uFill>
                <a:latin typeface="Times New Roman"/>
                <a:ea typeface="Times New Roman"/>
                <a:cs typeface="Times New Roman"/>
                <a:sym typeface="Times New Roman"/>
              </a:rPr>
              <a:t>Hadjer </a:t>
            </a:r>
            <a:r>
              <a:rPr sz="1000">
                <a:solidFill>
                  <a:srgbClr val="4C4C4C"/>
                </a:solidFill>
                <a:uFill>
                  <a:solidFill>
                    <a:srgbClr val="4C4C4C"/>
                  </a:solidFill>
                </a:uFill>
                <a:latin typeface="Times New Roman"/>
                <a:ea typeface="Times New Roman"/>
                <a:cs typeface="Times New Roman"/>
                <a:sym typeface="Times New Roman"/>
              </a:rPr>
              <a:t>Hamaidi</a:t>
            </a:r>
            <a:r>
              <a:rPr b="1" baseline="31999" sz="1000">
                <a:solidFill>
                  <a:srgbClr val="4C4C4C"/>
                </a:solidFill>
                <a:uFill>
                  <a:solidFill>
                    <a:srgbClr val="4C4C4C"/>
                  </a:solidFill>
                </a:uFill>
                <a:latin typeface="Times New Roman"/>
                <a:ea typeface="Times New Roman"/>
                <a:cs typeface="Times New Roman"/>
                <a:sym typeface="Times New Roman"/>
              </a:rPr>
              <a:t>1</a:t>
            </a:r>
            <a:r>
              <a:rPr sz="1000">
                <a:solidFill>
                  <a:srgbClr val="4C4C4C"/>
                </a:solidFill>
                <a:uFill>
                  <a:solidFill>
                    <a:srgbClr val="4C4C4C"/>
                  </a:solidFill>
                </a:uFill>
                <a:latin typeface="Times New Roman"/>
                <a:ea typeface="Times New Roman"/>
                <a:cs typeface="Times New Roman"/>
                <a:sym typeface="Times New Roman"/>
              </a:rPr>
              <a:t>, Tun Tun</a:t>
            </a:r>
            <a:r>
              <a:t> </a:t>
            </a:r>
            <a:r>
              <a:rPr sz="1000">
                <a:solidFill>
                  <a:srgbClr val="4C4C4C"/>
                </a:solidFill>
                <a:uFill>
                  <a:solidFill>
                    <a:srgbClr val="4C4C4C"/>
                  </a:solidFill>
                </a:uFill>
                <a:latin typeface="Times New Roman"/>
                <a:ea typeface="Times New Roman"/>
                <a:cs typeface="Times New Roman"/>
                <a:sym typeface="Times New Roman"/>
              </a:rPr>
              <a:t>Win</a:t>
            </a:r>
            <a:r>
              <a:rPr b="1" baseline="31999" sz="1000">
                <a:solidFill>
                  <a:srgbClr val="4C4C4C"/>
                </a:solidFill>
                <a:uFill>
                  <a:solidFill>
                    <a:srgbClr val="4C4C4C"/>
                  </a:solidFill>
                </a:uFill>
                <a:latin typeface="Times New Roman"/>
                <a:ea typeface="Times New Roman"/>
                <a:cs typeface="Times New Roman"/>
                <a:sym typeface="Times New Roman"/>
              </a:rPr>
              <a:t>1</a:t>
            </a:r>
            <a:r>
              <a:rPr sz="1000">
                <a:solidFill>
                  <a:srgbClr val="4C4C4C"/>
                </a:solidFill>
                <a:uFill>
                  <a:solidFill>
                    <a:srgbClr val="4C4C4C"/>
                  </a:solidFill>
                </a:uFill>
                <a:latin typeface="Times New Roman"/>
                <a:ea typeface="Times New Roman"/>
                <a:cs typeface="Times New Roman"/>
                <a:sym typeface="Times New Roman"/>
              </a:rPr>
              <a:t>, </a:t>
            </a:r>
            <a:r>
              <a:rPr sz="1000">
                <a:solidFill>
                  <a:srgbClr val="4C4C4C"/>
                </a:solidFill>
                <a:uFill>
                  <a:solidFill>
                    <a:srgbClr val="4C4C4C"/>
                  </a:solidFill>
                </a:uFill>
                <a:latin typeface="Times New Roman"/>
                <a:ea typeface="Times New Roman"/>
                <a:cs typeface="Times New Roman"/>
                <a:sym typeface="Times New Roman"/>
              </a:rPr>
              <a:t>Ronald </a:t>
            </a:r>
            <a:r>
              <a:rPr sz="1000">
                <a:solidFill>
                  <a:srgbClr val="4C4C4C"/>
                </a:solidFill>
                <a:uFill>
                  <a:solidFill>
                    <a:srgbClr val="4C4C4C"/>
                  </a:solidFill>
                </a:uFill>
                <a:latin typeface="Times New Roman"/>
                <a:ea typeface="Times New Roman"/>
                <a:cs typeface="Times New Roman"/>
                <a:sym typeface="Times New Roman"/>
              </a:rPr>
              <a:t>Criollo</a:t>
            </a:r>
            <a:r>
              <a:rPr b="1" baseline="31999" sz="1000">
                <a:solidFill>
                  <a:srgbClr val="4C4C4C"/>
                </a:solidFill>
                <a:uFill>
                  <a:solidFill>
                    <a:srgbClr val="4C4C4C"/>
                  </a:solidFill>
                </a:uFill>
                <a:latin typeface="Times New Roman"/>
                <a:ea typeface="Times New Roman"/>
                <a:cs typeface="Times New Roman"/>
                <a:sym typeface="Times New Roman"/>
              </a:rPr>
              <a:t>2</a:t>
            </a:r>
            <a:r>
              <a:rPr sz="1000">
                <a:solidFill>
                  <a:srgbClr val="4C4C4C"/>
                </a:solidFill>
                <a:uFill>
                  <a:solidFill>
                    <a:srgbClr val="4C4C4C"/>
                  </a:solidFill>
                </a:uFill>
                <a:latin typeface="Times New Roman"/>
                <a:ea typeface="Times New Roman"/>
                <a:cs typeface="Times New Roman"/>
                <a:sym typeface="Times New Roman"/>
              </a:rPr>
              <a:t>,  Ryo Ohtera</a:t>
            </a:r>
            <a:r>
              <a:rPr b="1" baseline="31999" sz="1000">
                <a:solidFill>
                  <a:srgbClr val="4C4C4C"/>
                </a:solidFill>
                <a:uFill>
                  <a:solidFill>
                    <a:srgbClr val="4C4C4C"/>
                  </a:solidFill>
                </a:uFill>
                <a:latin typeface="Times New Roman"/>
                <a:ea typeface="Times New Roman"/>
                <a:cs typeface="Times New Roman"/>
                <a:sym typeface="Times New Roman"/>
              </a:rPr>
              <a:t>1</a:t>
            </a:r>
            <a:r>
              <a:rPr sz="1000">
                <a:solidFill>
                  <a:srgbClr val="4C4C4C"/>
                </a:solidFill>
                <a:uFill>
                  <a:solidFill>
                    <a:srgbClr val="4C4C4C"/>
                  </a:solidFill>
                </a:uFill>
                <a:latin typeface="Times New Roman"/>
                <a:ea typeface="Times New Roman"/>
                <a:cs typeface="Times New Roman"/>
                <a:sym typeface="Times New Roman"/>
              </a:rPr>
              <a:t>, </a:t>
            </a:r>
            <a:r>
              <a:rPr sz="1000">
                <a:solidFill>
                  <a:srgbClr val="4C4C4C"/>
                </a:solidFill>
                <a:uFill>
                  <a:solidFill>
                    <a:srgbClr val="4C4C4C"/>
                  </a:solidFill>
                </a:uFill>
                <a:latin typeface="Times New Roman"/>
                <a:ea typeface="Times New Roman"/>
                <a:cs typeface="Times New Roman"/>
                <a:sym typeface="Times New Roman"/>
              </a:rPr>
              <a:t>Marco </a:t>
            </a:r>
            <a:r>
              <a:rPr sz="1000">
                <a:solidFill>
                  <a:srgbClr val="4C4C4C"/>
                </a:solidFill>
                <a:uFill>
                  <a:solidFill>
                    <a:srgbClr val="4C4C4C"/>
                  </a:solidFill>
                </a:uFill>
                <a:latin typeface="Times New Roman"/>
                <a:ea typeface="Times New Roman"/>
                <a:cs typeface="Times New Roman"/>
                <a:sym typeface="Times New Roman"/>
              </a:rPr>
              <a:t>Zennaro</a:t>
            </a:r>
            <a:r>
              <a:rPr b="1" baseline="31999" sz="1000">
                <a:solidFill>
                  <a:srgbClr val="4C4C4C"/>
                </a:solidFill>
                <a:uFill>
                  <a:solidFill>
                    <a:srgbClr val="4C4C4C"/>
                  </a:solidFill>
                </a:uFill>
                <a:latin typeface="Times New Roman"/>
                <a:ea typeface="Times New Roman"/>
                <a:cs typeface="Times New Roman"/>
                <a:sym typeface="Times New Roman"/>
              </a:rPr>
              <a:t>1,3</a:t>
            </a:r>
            <a:endParaRPr b="1" sz="1000">
              <a:solidFill>
                <a:srgbClr val="4472C4"/>
              </a:solidFill>
              <a:uFill>
                <a:solidFill>
                  <a:srgbClr val="4472C4"/>
                </a:solidFill>
              </a:uFill>
              <a:latin typeface="Times New Roman"/>
              <a:ea typeface="Times New Roman"/>
              <a:cs typeface="Times New Roman"/>
              <a:sym typeface="Times New Roman"/>
            </a:endParaRPr>
          </a:p>
        </p:txBody>
      </p:sp>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50" name="IoT + BD in Electricity Distribution"/>
          <p:cNvSpPr txBox="1"/>
          <p:nvPr>
            <p:ph type="title"/>
          </p:nvPr>
        </p:nvSpPr>
        <p:spPr>
          <a:prstGeom prst="rect">
            <a:avLst/>
          </a:prstGeom>
        </p:spPr>
        <p:txBody>
          <a:bodyPr/>
          <a:lstStyle/>
          <a:p>
            <a:pPr/>
            <a:r>
              <a:t>IoT + BD in Electricity Distribution</a:t>
            </a:r>
          </a:p>
        </p:txBody>
      </p:sp>
      <p:sp>
        <p:nvSpPr>
          <p:cNvPr id="251" name="Advanced metering infrastructure (AMI):…"/>
          <p:cNvSpPr txBox="1"/>
          <p:nvPr>
            <p:ph type="body" sz="half" idx="1"/>
          </p:nvPr>
        </p:nvSpPr>
        <p:spPr>
          <a:xfrm>
            <a:off x="457200" y="1535112"/>
            <a:ext cx="8034288" cy="2762053"/>
          </a:xfrm>
          <a:prstGeom prst="rect">
            <a:avLst/>
          </a:prstGeom>
        </p:spPr>
        <p:txBody>
          <a:bodyPr/>
          <a:lstStyle/>
          <a:p>
            <a:pPr/>
            <a:r>
              <a:t>Advanced metering infrastructure (AMI):</a:t>
            </a:r>
          </a:p>
          <a:p>
            <a:pPr lvl="1"/>
            <a:r>
              <a:t>essential for Smart Grids</a:t>
            </a:r>
          </a:p>
          <a:p>
            <a:pPr lvl="1"/>
            <a:r>
              <a:t>not only billing but system monitoring, outage detection</a:t>
            </a:r>
          </a:p>
          <a:p>
            <a:pPr lvl="1"/>
            <a:r>
              <a:t>real time analytics with Stream Computing</a:t>
            </a:r>
          </a:p>
        </p:txBody>
      </p:sp>
      <p:sp>
        <p:nvSpPr>
          <p:cNvPr id="252" name="Big Data Analytics for Distribution System Monitoring in Smart Grid…"/>
          <p:cNvSpPr txBox="1"/>
          <p:nvPr/>
        </p:nvSpPr>
        <p:spPr>
          <a:xfrm>
            <a:off x="598401" y="5275579"/>
            <a:ext cx="7751886" cy="12090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r>
              <a:t>Big Data Analytics for Distribution System Monitoring in Smart Grid </a:t>
            </a:r>
          </a:p>
          <a:p>
            <a:pPr/>
            <a:r>
              <a:t>Shibily Joseph* and Jasmin E A </a:t>
            </a:r>
          </a:p>
          <a:p>
            <a:pPr/>
            <a:r>
              <a:t>Government Engineering College, Thrissur, Kerala, India </a:t>
            </a:r>
          </a:p>
          <a:p>
            <a:pPr/>
            <a:r>
              <a:rPr u="sng">
                <a:solidFill>
                  <a:srgbClr val="0000FF"/>
                </a:solidFill>
                <a:uFill>
                  <a:solidFill>
                    <a:srgbClr val="0000FF"/>
                  </a:solidFill>
                </a:uFill>
                <a:hlinkClick r:id="rId3" invalidUrl="" action="" tgtFrame="" tooltip="" history="1" highlightClick="0" endSnd="0"/>
              </a:rPr>
              <a:t>http://www.sersc.org/journals/IJSH/vol11_no5_2017/2.pdf</a:t>
            </a:r>
          </a:p>
        </p:txBody>
      </p:sp>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56" name="State of art tools"/>
          <p:cNvSpPr txBox="1"/>
          <p:nvPr>
            <p:ph type="title"/>
          </p:nvPr>
        </p:nvSpPr>
        <p:spPr>
          <a:prstGeom prst="rect">
            <a:avLst/>
          </a:prstGeom>
        </p:spPr>
        <p:txBody>
          <a:bodyPr/>
          <a:lstStyle/>
          <a:p>
            <a:pPr/>
            <a:r>
              <a:t>State of art tools</a:t>
            </a:r>
          </a:p>
        </p:txBody>
      </p:sp>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58" name="Many Open Source and commercial offerings"/>
          <p:cNvSpPr txBox="1"/>
          <p:nvPr>
            <p:ph type="title"/>
          </p:nvPr>
        </p:nvSpPr>
        <p:spPr>
          <a:prstGeom prst="rect">
            <a:avLst/>
          </a:prstGeom>
        </p:spPr>
        <p:txBody>
          <a:bodyPr/>
          <a:lstStyle/>
          <a:p>
            <a:pPr lvl="1" algn="l">
              <a:defRPr b="1" sz="2000"/>
            </a:pPr>
            <a:r>
              <a:t>Many Open Source and commercial offerings</a:t>
            </a:r>
          </a:p>
        </p:txBody>
      </p:sp>
      <p:pic>
        <p:nvPicPr>
          <p:cNvPr id="259" name="Picture Placeholder 2" descr="Picture Placeholder 2"/>
          <p:cNvPicPr>
            <a:picLocks noChangeAspect="1"/>
          </p:cNvPicPr>
          <p:nvPr>
            <p:ph type="pic" idx="13"/>
          </p:nvPr>
        </p:nvPicPr>
        <p:blipFill>
          <a:blip r:embed="rId3">
            <a:extLst/>
          </a:blip>
          <a:srcRect l="0" t="0" r="0" b="0"/>
          <a:stretch>
            <a:fillRect/>
          </a:stretch>
        </p:blipFill>
        <p:spPr>
          <a:xfrm>
            <a:off x="1581186" y="957055"/>
            <a:ext cx="2422870" cy="612185"/>
          </a:xfrm>
          <a:prstGeom prst="rect">
            <a:avLst/>
          </a:prstGeom>
        </p:spPr>
      </p:pic>
      <p:sp>
        <p:nvSpPr>
          <p:cNvPr id="260" name="IBM, Google, Amazon, …"/>
          <p:cNvSpPr txBox="1"/>
          <p:nvPr>
            <p:ph type="body" sz="quarter" idx="1"/>
          </p:nvPr>
        </p:nvSpPr>
        <p:spPr>
          <a:prstGeom prst="rect">
            <a:avLst/>
          </a:prstGeom>
        </p:spPr>
        <p:txBody>
          <a:bodyPr/>
          <a:lstStyle/>
          <a:p>
            <a:pPr/>
            <a:r>
              <a:t>IBM, Google, Amazon, …</a:t>
            </a:r>
          </a:p>
        </p:txBody>
      </p:sp>
      <p:pic>
        <p:nvPicPr>
          <p:cNvPr id="261" name="Picture Placeholder 2" descr="Picture Placeholder 2"/>
          <p:cNvPicPr>
            <a:picLocks noChangeAspect="1"/>
          </p:cNvPicPr>
          <p:nvPr/>
        </p:nvPicPr>
        <p:blipFill>
          <a:blip r:embed="rId4">
            <a:extLst/>
          </a:blip>
          <a:srcRect l="0" t="0" r="0" b="0"/>
          <a:stretch>
            <a:fillRect/>
          </a:stretch>
        </p:blipFill>
        <p:spPr>
          <a:xfrm>
            <a:off x="2414587" y="1485759"/>
            <a:ext cx="2457867" cy="1307376"/>
          </a:xfrm>
          <a:prstGeom prst="rect">
            <a:avLst/>
          </a:prstGeom>
          <a:ln w="12700">
            <a:miter lim="400000"/>
          </a:ln>
        </p:spPr>
      </p:pic>
      <p:sp>
        <p:nvSpPr>
          <p:cNvPr id="262" name="Handle huge amounts of data"/>
          <p:cNvSpPr txBox="1"/>
          <p:nvPr/>
        </p:nvSpPr>
        <p:spPr>
          <a:xfrm>
            <a:off x="4078711" y="1077634"/>
            <a:ext cx="2846671"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Handle huge amounts of data</a:t>
            </a:r>
          </a:p>
        </p:txBody>
      </p:sp>
      <p:sp>
        <p:nvSpPr>
          <p:cNvPr id="263" name="Create distributed process flows"/>
          <p:cNvSpPr txBox="1"/>
          <p:nvPr/>
        </p:nvSpPr>
        <p:spPr>
          <a:xfrm>
            <a:off x="4815311" y="1763434"/>
            <a:ext cx="3081633"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Create distributed process flows</a:t>
            </a:r>
          </a:p>
        </p:txBody>
      </p:sp>
      <p:sp>
        <p:nvSpPr>
          <p:cNvPr id="264" name="We will do it with PySpark"/>
          <p:cNvSpPr txBox="1"/>
          <p:nvPr/>
        </p:nvSpPr>
        <p:spPr>
          <a:xfrm>
            <a:off x="4967711" y="2449234"/>
            <a:ext cx="2543620"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We will do it with </a:t>
            </a:r>
            <a:r>
              <a:rPr b="1" i="1"/>
              <a:t>PySpark</a:t>
            </a:r>
          </a:p>
        </p:txBody>
      </p:sp>
      <p:sp>
        <p:nvSpPr>
          <p:cNvPr id="265" name="Spatio-temporal analysis with Thunder"/>
          <p:cNvSpPr txBox="1"/>
          <p:nvPr/>
        </p:nvSpPr>
        <p:spPr>
          <a:xfrm>
            <a:off x="3533287" y="2939117"/>
            <a:ext cx="3681373"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Spatio-temporal analysis with Thunder</a:t>
            </a:r>
          </a:p>
        </p:txBody>
      </p:sp>
      <p:pic>
        <p:nvPicPr>
          <p:cNvPr id="266" name="Image" descr="Image"/>
          <p:cNvPicPr>
            <a:picLocks noChangeAspect="1"/>
          </p:cNvPicPr>
          <p:nvPr/>
        </p:nvPicPr>
        <p:blipFill>
          <a:blip r:embed="rId5">
            <a:extLst/>
          </a:blip>
          <a:stretch>
            <a:fillRect/>
          </a:stretch>
        </p:blipFill>
        <p:spPr>
          <a:xfrm>
            <a:off x="1945372" y="3310863"/>
            <a:ext cx="1420129" cy="1210337"/>
          </a:xfrm>
          <a:prstGeom prst="rect">
            <a:avLst/>
          </a:prstGeom>
          <a:ln w="12700">
            <a:miter lim="400000"/>
          </a:ln>
        </p:spPr>
      </p:pic>
      <p:sp>
        <p:nvSpPr>
          <p:cNvPr id="267" name="Deep Learning with TensorFlow"/>
          <p:cNvSpPr txBox="1"/>
          <p:nvPr/>
        </p:nvSpPr>
        <p:spPr>
          <a:xfrm>
            <a:off x="3661359" y="4114800"/>
            <a:ext cx="3014438" cy="370840"/>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Deep Learning with TensorFlow</a:t>
            </a:r>
          </a:p>
        </p:txBody>
      </p:sp>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71" name="Topics for further study"/>
          <p:cNvSpPr txBox="1"/>
          <p:nvPr>
            <p:ph type="title"/>
          </p:nvPr>
        </p:nvSpPr>
        <p:spPr>
          <a:prstGeom prst="rect">
            <a:avLst/>
          </a:prstGeom>
        </p:spPr>
        <p:txBody>
          <a:bodyPr/>
          <a:lstStyle/>
          <a:p>
            <a:pPr/>
            <a:r>
              <a:t>Topics for further study</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0" name="Lecture 1: Introduction"/>
          <p:cNvSpPr txBox="1"/>
          <p:nvPr>
            <p:ph type="title"/>
          </p:nvPr>
        </p:nvSpPr>
        <p:spPr>
          <a:prstGeom prst="rect">
            <a:avLst/>
          </a:prstGeom>
        </p:spPr>
        <p:txBody>
          <a:bodyPr/>
          <a:lstStyle/>
          <a:p>
            <a:pPr/>
            <a:r>
              <a:t>Lecture 1: Introduction</a:t>
            </a:r>
          </a:p>
        </p:txBody>
      </p:sp>
      <p:sp>
        <p:nvSpPr>
          <p:cNvPr id="131" name="Outline of the course…"/>
          <p:cNvSpPr txBox="1"/>
          <p:nvPr>
            <p:ph type="body" idx="1"/>
          </p:nvPr>
        </p:nvSpPr>
        <p:spPr>
          <a:prstGeom prst="rect">
            <a:avLst/>
          </a:prstGeom>
        </p:spPr>
        <p:txBody>
          <a:bodyPr/>
          <a:lstStyle/>
          <a:p>
            <a:pPr/>
            <a:r>
              <a:t>Outline of the course</a:t>
            </a:r>
          </a:p>
          <a:p>
            <a:pPr/>
            <a:r>
              <a:t>From telemetry to IoT</a:t>
            </a:r>
          </a:p>
          <a:p>
            <a:pPr/>
            <a:r>
              <a:t>From data to Big Data</a:t>
            </a:r>
          </a:p>
          <a:p>
            <a:pPr/>
            <a:r>
              <a:t>From statistics to AI analytics</a:t>
            </a:r>
          </a:p>
          <a:p>
            <a:pPr/>
            <a:r>
              <a:t>Motivations and use cases</a:t>
            </a:r>
          </a:p>
          <a:p>
            <a:pPr/>
            <a:r>
              <a:t>State of art in frameworks, tools, services</a:t>
            </a:r>
          </a:p>
          <a:p>
            <a:pPr/>
            <a:r>
              <a:t>Topics for study</a:t>
            </a:r>
          </a:p>
        </p:txBody>
      </p:sp>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73" name="Self-study assignment"/>
          <p:cNvSpPr txBox="1"/>
          <p:nvPr>
            <p:ph type="title"/>
          </p:nvPr>
        </p:nvSpPr>
        <p:spPr>
          <a:prstGeom prst="rect">
            <a:avLst/>
          </a:prstGeom>
        </p:spPr>
        <p:txBody>
          <a:bodyPr/>
          <a:lstStyle/>
          <a:p>
            <a:pPr/>
            <a:r>
              <a:t>Self-study assignment</a:t>
            </a:r>
          </a:p>
        </p:txBody>
      </p:sp>
      <p:sp>
        <p:nvSpPr>
          <p:cNvPr id="274" name="Find examples of IoT applications…"/>
          <p:cNvSpPr txBox="1"/>
          <p:nvPr>
            <p:ph type="body" idx="1"/>
          </p:nvPr>
        </p:nvSpPr>
        <p:spPr>
          <a:prstGeom prst="rect">
            <a:avLst/>
          </a:prstGeom>
        </p:spPr>
        <p:txBody>
          <a:bodyPr/>
          <a:lstStyle/>
          <a:p>
            <a:pPr/>
            <a:r>
              <a:t>Find examples of IoT applications</a:t>
            </a:r>
          </a:p>
          <a:p>
            <a:pPr/>
            <a:r>
              <a:t>Select one that is close to you personally</a:t>
            </a:r>
          </a:p>
          <a:p>
            <a:pPr/>
            <a:r>
              <a:t>What data is going to be generated?</a:t>
            </a:r>
          </a:p>
          <a:p>
            <a:pPr/>
            <a:r>
              <a:t>What would be great to discover from it?</a:t>
            </a:r>
          </a:p>
          <a:p>
            <a:pPr/>
            <a:r>
              <a:t>What is the approach if it were “small data”?</a:t>
            </a:r>
          </a:p>
          <a:p>
            <a:pPr/>
            <a:r>
              <a:t>Can you find tools, frameworks?</a:t>
            </a:r>
          </a:p>
        </p:txBody>
      </p:sp>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78" name="Summary of the lecture"/>
          <p:cNvSpPr txBox="1"/>
          <p:nvPr>
            <p:ph type="title"/>
          </p:nvPr>
        </p:nvSpPr>
        <p:spPr>
          <a:prstGeom prst="rect">
            <a:avLst/>
          </a:prstGeom>
        </p:spPr>
        <p:txBody>
          <a:bodyPr/>
          <a:lstStyle/>
          <a:p>
            <a:pPr/>
            <a:r>
              <a:t>Summary of the lecture</a:t>
            </a:r>
          </a:p>
        </p:txBody>
      </p:sp>
      <p:sp>
        <p:nvSpPr>
          <p:cNvPr id="279" name="The lecture gave a short overall introduction to the basics of IoT, how it evolved from traditional data collection and what makes it a pervasive and transforming force.…"/>
          <p:cNvSpPr txBox="1"/>
          <p:nvPr>
            <p:ph type="body" idx="1"/>
          </p:nvPr>
        </p:nvSpPr>
        <p:spPr>
          <a:xfrm>
            <a:off x="457200" y="1600200"/>
            <a:ext cx="8229600" cy="4827758"/>
          </a:xfrm>
          <a:prstGeom prst="rect">
            <a:avLst/>
          </a:prstGeom>
        </p:spPr>
        <p:txBody>
          <a:bodyPr/>
          <a:lstStyle/>
          <a:p>
            <a:pPr marL="0" indent="0">
              <a:buSzTx/>
              <a:buFontTx/>
              <a:buNone/>
            </a:pPr>
            <a:r>
              <a:t>The lecture gave a short overall introduction to the basics of IoT, how it evolved from traditional data collection and what makes it a pervasive and transforming force.</a:t>
            </a:r>
          </a:p>
          <a:p>
            <a:pPr marL="0" indent="0">
              <a:buSzTx/>
              <a:buFontTx/>
              <a:buNone/>
            </a:pPr>
            <a:r>
              <a:t>We have also considered the changes due to BD (Big Data) and its connection with IoT. When dealing with BD, statistical techniques are extended with AI (Artificial Intelligence) methods. This is our focus: IoT+BD+AI.</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3" name="Outline of the course"/>
          <p:cNvSpPr txBox="1"/>
          <p:nvPr>
            <p:ph type="title"/>
          </p:nvPr>
        </p:nvSpPr>
        <p:spPr>
          <a:prstGeom prst="rect">
            <a:avLst/>
          </a:prstGeom>
        </p:spPr>
        <p:txBody>
          <a:bodyPr/>
          <a:lstStyle/>
          <a:p>
            <a:pPr/>
            <a:r>
              <a:t>Outline of the course</a:t>
            </a:r>
          </a:p>
        </p:txBody>
      </p:sp>
      <p:sp>
        <p:nvSpPr>
          <p:cNvPr id="134" name="IoT (Internet of Things) skills include dealing with the data generated by the IoT sensors, cameras, devices. This usually means handling huge amounts of data (Big Data, BD) that are often continually updated and streamed. Also important is the application of advanced data processing, including the use of AI (Artificial Intelligence) techniques.…"/>
          <p:cNvSpPr txBox="1"/>
          <p:nvPr>
            <p:ph type="body" idx="1"/>
          </p:nvPr>
        </p:nvSpPr>
        <p:spPr>
          <a:xfrm>
            <a:off x="457200" y="1600200"/>
            <a:ext cx="8229600" cy="4951740"/>
          </a:xfrm>
          <a:prstGeom prst="rect">
            <a:avLst/>
          </a:prstGeom>
        </p:spPr>
        <p:txBody>
          <a:bodyPr/>
          <a:lstStyle/>
          <a:p>
            <a:pPr marL="0" indent="0" defTabSz="877823">
              <a:buSzTx/>
              <a:buFontTx/>
              <a:buNone/>
              <a:defRPr sz="3072"/>
            </a:pPr>
            <a:r>
              <a:t>IoT (Internet of Things) skills include dealing with the data generated by the IoT sensors, cameras, devices. This usually means handling huge amounts of data (Big Data, BD) that are often continually updated and streamed. Also important is the application of advanced data processing, including the use of AI (Artificial Intelligence) techniques.</a:t>
            </a:r>
          </a:p>
          <a:p>
            <a:pPr marL="0" indent="0" defTabSz="877823">
              <a:buSzTx/>
              <a:buFontTx/>
              <a:buNone/>
              <a:defRPr sz="3072"/>
            </a:pPr>
            <a:r>
              <a:t>This is an evolving field, we learn the state of art, but it will be only the introduction to self study.</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6" name="Contents of the Course"/>
          <p:cNvSpPr txBox="1"/>
          <p:nvPr>
            <p:ph type="title"/>
          </p:nvPr>
        </p:nvSpPr>
        <p:spPr>
          <a:prstGeom prst="rect">
            <a:avLst/>
          </a:prstGeom>
        </p:spPr>
        <p:txBody>
          <a:bodyPr/>
          <a:lstStyle/>
          <a:p>
            <a:pPr/>
            <a:r>
              <a:t>Contents of the Course</a:t>
            </a:r>
          </a:p>
        </p:txBody>
      </p:sp>
      <p:sp>
        <p:nvSpPr>
          <p:cNvPr id="137" name="Introduction: Background of IoT, Big Data, AI…"/>
          <p:cNvSpPr txBox="1"/>
          <p:nvPr>
            <p:ph type="body" idx="1"/>
          </p:nvPr>
        </p:nvSpPr>
        <p:spPr>
          <a:prstGeom prst="rect">
            <a:avLst/>
          </a:prstGeom>
        </p:spPr>
        <p:txBody>
          <a:bodyPr/>
          <a:lstStyle/>
          <a:p>
            <a:pPr>
              <a:defRPr b="1"/>
            </a:pPr>
            <a:r>
              <a:t>Introduction: Background of IoT</a:t>
            </a:r>
            <a:r>
              <a:rPr b="0"/>
              <a:t>, Big Data, AI</a:t>
            </a:r>
            <a:endParaRPr b="0"/>
          </a:p>
          <a:p>
            <a:pPr/>
            <a:r>
              <a:t>Collect, analyze data from IoT on a large scale</a:t>
            </a:r>
          </a:p>
          <a:p>
            <a:pPr/>
            <a:r>
              <a:t>Elements and practice of statistics</a:t>
            </a:r>
          </a:p>
          <a:p>
            <a:pPr/>
            <a:r>
              <a:t>AI methods for data science</a:t>
            </a:r>
          </a:p>
          <a:p>
            <a:pPr/>
            <a:r>
              <a:t>Practical usage of AI for Big Data from IoT</a:t>
            </a:r>
          </a:p>
          <a:p>
            <a:pPr/>
            <a:r>
              <a:t>Getting further with AI: internal workings</a:t>
            </a:r>
          </a:p>
          <a:p>
            <a:pPr/>
            <a:r>
              <a:t>Moving into the real world</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9" name="From telemetry to IoT"/>
          <p:cNvSpPr txBox="1"/>
          <p:nvPr>
            <p:ph type="title"/>
          </p:nvPr>
        </p:nvSpPr>
        <p:spPr>
          <a:prstGeom prst="rect">
            <a:avLst/>
          </a:prstGeom>
        </p:spPr>
        <p:txBody>
          <a:bodyPr/>
          <a:lstStyle/>
          <a:p>
            <a:pPr/>
            <a:r>
              <a:t>From telemetry to IoT</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1" name="Telemetry: private communication when justified"/>
          <p:cNvSpPr txBox="1"/>
          <p:nvPr>
            <p:ph type="title"/>
          </p:nvPr>
        </p:nvSpPr>
        <p:spPr>
          <a:prstGeom prst="rect">
            <a:avLst/>
          </a:prstGeom>
        </p:spPr>
        <p:txBody>
          <a:bodyPr/>
          <a:lstStyle/>
          <a:p>
            <a:pPr/>
            <a:r>
              <a:t>Telemetry: private communication when justified</a:t>
            </a:r>
          </a:p>
        </p:txBody>
      </p:sp>
      <p:pic>
        <p:nvPicPr>
          <p:cNvPr id="142" name="Picture Placeholder 2" descr="Picture Placeholder 2"/>
          <p:cNvPicPr>
            <a:picLocks noChangeAspect="1"/>
          </p:cNvPicPr>
          <p:nvPr>
            <p:ph type="pic" idx="13"/>
          </p:nvPr>
        </p:nvPicPr>
        <p:blipFill>
          <a:blip r:embed="rId3">
            <a:extLst/>
          </a:blip>
          <a:srcRect l="0" t="37494" r="0" b="6232"/>
          <a:stretch>
            <a:fillRect/>
          </a:stretch>
        </p:blipFill>
        <p:spPr>
          <a:prstGeom prst="rect">
            <a:avLst/>
          </a:prstGeom>
        </p:spPr>
      </p:pic>
      <p:sp>
        <p:nvSpPr>
          <p:cNvPr id="143" name="Typical uses: collecting field data for power distribution, meteorology, military, plants, geology, biology, ……"/>
          <p:cNvSpPr txBox="1"/>
          <p:nvPr>
            <p:ph type="body" sz="quarter" idx="1"/>
          </p:nvPr>
        </p:nvSpPr>
        <p:spPr>
          <a:prstGeom prst="rect">
            <a:avLst/>
          </a:prstGeom>
        </p:spPr>
        <p:txBody>
          <a:bodyPr/>
          <a:lstStyle/>
          <a:p>
            <a:pPr/>
            <a:r>
              <a:t>Typical uses: collecting field data for power distribution, meteorology, military, plants, geology, biology, …</a:t>
            </a:r>
          </a:p>
          <a:p>
            <a:pPr/>
            <a:r>
              <a:t>Communication on dedicated lines, dedicated radio spectrum, microwave</a:t>
            </a:r>
          </a:p>
        </p:txBody>
      </p:sp>
      <p:sp>
        <p:nvSpPr>
          <p:cNvPr id="144" name="Case-by-case systems, different across domains, no unification"/>
          <p:cNvSpPr txBox="1"/>
          <p:nvPr/>
        </p:nvSpPr>
        <p:spPr>
          <a:xfrm>
            <a:off x="486756" y="6104254"/>
            <a:ext cx="5867585"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Case-by-case systems, different across domains, no unification</a:t>
            </a:r>
          </a:p>
        </p:txBody>
      </p:sp>
      <p:sp>
        <p:nvSpPr>
          <p:cNvPr id="145" name="• Public Domainview terms…"/>
          <p:cNvSpPr txBox="1"/>
          <p:nvPr/>
        </p:nvSpPr>
        <p:spPr>
          <a:xfrm>
            <a:off x="7319034" y="4450079"/>
            <a:ext cx="1686690" cy="3200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marL="457200" indent="-457200" defTabSz="457200">
              <a:tabLst>
                <a:tab pos="139700" algn="l"/>
                <a:tab pos="457200" algn="l"/>
              </a:tabLst>
              <a:defRPr sz="560">
                <a:solidFill>
                  <a:srgbClr val="0B0080"/>
                </a:solidFill>
                <a:latin typeface="+mj-lt"/>
                <a:ea typeface="+mj-ea"/>
                <a:cs typeface="+mj-cs"/>
                <a:sym typeface="Helvetica"/>
              </a:defRPr>
            </a:pPr>
            <a:r>
              <a:t>	•	</a:t>
            </a:r>
            <a:r>
              <a:rPr u="sng">
                <a:solidFill>
                  <a:srgbClr val="0000FF"/>
                </a:solidFill>
                <a:uFill>
                  <a:solidFill>
                    <a:srgbClr val="0000FF"/>
                  </a:solidFill>
                </a:uFill>
                <a:hlinkClick r:id="rId4" invalidUrl="" action="" tgtFrame="" tooltip="" history="1" highlightClick="0" endSnd="0"/>
              </a:rPr>
              <a:t>Public Domain</a:t>
            </a:r>
            <a:r>
              <a:rPr>
                <a:solidFill>
                  <a:srgbClr val="222222"/>
                </a:solidFill>
              </a:rPr>
              <a:t>view terms</a:t>
            </a:r>
            <a:endParaRPr>
              <a:solidFill>
                <a:srgbClr val="3F4040"/>
              </a:solidFill>
            </a:endParaRPr>
          </a:p>
          <a:p>
            <a:pPr marL="457200" indent="-457200" defTabSz="457200">
              <a:tabLst>
                <a:tab pos="139700" algn="l"/>
                <a:tab pos="457200" algn="l"/>
              </a:tabLst>
              <a:defRPr sz="560">
                <a:solidFill>
                  <a:srgbClr val="3F4040"/>
                </a:solidFill>
                <a:latin typeface="+mj-lt"/>
                <a:ea typeface="+mj-ea"/>
                <a:cs typeface="+mj-cs"/>
                <a:sym typeface="Helvetica"/>
              </a:defRPr>
            </a:pPr>
            <a:r>
              <a:t>	•	File:MITS Test Equipment 1973.jpg</a:t>
            </a:r>
          </a:p>
          <a:p>
            <a:pPr marL="457200" indent="-457200" defTabSz="457200">
              <a:tabLst>
                <a:tab pos="139700" algn="l"/>
                <a:tab pos="457200" algn="l"/>
              </a:tabLst>
              <a:defRPr sz="560">
                <a:solidFill>
                  <a:srgbClr val="3F4040"/>
                </a:solidFill>
                <a:latin typeface="+mj-lt"/>
                <a:ea typeface="+mj-ea"/>
                <a:cs typeface="+mj-cs"/>
                <a:sym typeface="Helvetica"/>
              </a:defRPr>
            </a:pPr>
            <a:r>
              <a:t>	•	Created: 1 June 1973</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9" name="Internet of Things: connected devices everywhere"/>
          <p:cNvSpPr txBox="1"/>
          <p:nvPr>
            <p:ph type="title"/>
          </p:nvPr>
        </p:nvSpPr>
        <p:spPr>
          <a:prstGeom prst="rect">
            <a:avLst/>
          </a:prstGeom>
        </p:spPr>
        <p:txBody>
          <a:bodyPr/>
          <a:lstStyle/>
          <a:p>
            <a:pPr/>
            <a:r>
              <a:t>Internet of Things: connected devices everywhere</a:t>
            </a:r>
          </a:p>
        </p:txBody>
      </p:sp>
      <p:pic>
        <p:nvPicPr>
          <p:cNvPr id="150" name="Picture Placeholder 2" descr="Picture Placeholder 2"/>
          <p:cNvPicPr>
            <a:picLocks noChangeAspect="1"/>
          </p:cNvPicPr>
          <p:nvPr>
            <p:ph type="pic" idx="13"/>
          </p:nvPr>
        </p:nvPicPr>
        <p:blipFill>
          <a:blip r:embed="rId3">
            <a:extLst/>
          </a:blip>
          <a:srcRect l="0" t="0" r="0" b="0"/>
          <a:stretch>
            <a:fillRect/>
          </a:stretch>
        </p:blipFill>
        <p:spPr>
          <a:prstGeom prst="rect">
            <a:avLst/>
          </a:prstGeom>
        </p:spPr>
      </p:pic>
      <p:sp>
        <p:nvSpPr>
          <p:cNvPr id="151" name="Image credits: By Wilgengebroed on Flickr [CC BY 2.0 (http://creativecommons.org/licenses/by/2.0)], via Wikimedia Commons"/>
          <p:cNvSpPr txBox="1"/>
          <p:nvPr>
            <p:ph type="body" sz="quarter" idx="1"/>
          </p:nvPr>
        </p:nvSpPr>
        <p:spPr>
          <a:prstGeom prst="rect">
            <a:avLst/>
          </a:prstGeom>
        </p:spPr>
        <p:txBody>
          <a:bodyPr/>
          <a:lstStyle/>
          <a:p>
            <a:pPr/>
            <a:r>
              <a:t>Image credits: By Wilgengebroed on Flickr [CC BY 2.0 (http://creativecommons.org/licenses/by/2.0)], via Wikimedia Commons</a:t>
            </a:r>
          </a:p>
        </p:txBody>
      </p:sp>
      <p:sp>
        <p:nvSpPr>
          <p:cNvPr id="152" name="Fiber and mobile network connectivity brings free communication access…"/>
          <p:cNvSpPr txBox="1"/>
          <p:nvPr/>
        </p:nvSpPr>
        <p:spPr>
          <a:xfrm>
            <a:off x="550256" y="5939154"/>
            <a:ext cx="6921065" cy="6502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Fiber and mobile network connectivity brings free communication access</a:t>
            </a:r>
          </a:p>
          <a:p>
            <a:pPr/>
            <a:r>
              <a:t>Low-cost sensors allow easy entry, quick expansion</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6" name="Characteristics of IoT"/>
          <p:cNvSpPr txBox="1"/>
          <p:nvPr>
            <p:ph type="title"/>
          </p:nvPr>
        </p:nvSpPr>
        <p:spPr>
          <a:prstGeom prst="rect">
            <a:avLst/>
          </a:prstGeom>
        </p:spPr>
        <p:txBody>
          <a:bodyPr/>
          <a:lstStyle/>
          <a:p>
            <a:pPr/>
            <a:r>
              <a:t>Characteristics of IoT</a:t>
            </a:r>
          </a:p>
        </p:txBody>
      </p:sp>
      <p:sp>
        <p:nvSpPr>
          <p:cNvPr id="157" name="Information is generated without human intervention…"/>
          <p:cNvSpPr txBox="1"/>
          <p:nvPr>
            <p:ph type="body" idx="1"/>
          </p:nvPr>
        </p:nvSpPr>
        <p:spPr>
          <a:prstGeom prst="rect">
            <a:avLst/>
          </a:prstGeom>
        </p:spPr>
        <p:txBody>
          <a:bodyPr/>
          <a:lstStyle/>
          <a:p>
            <a:pPr/>
            <a:r>
              <a:t>Information is generated without human intervention</a:t>
            </a:r>
          </a:p>
          <a:p>
            <a:pPr/>
            <a:r>
              <a:t>Huge variety: from low-dimensional low-speed sensory data to streaming images</a:t>
            </a:r>
          </a:p>
          <a:p>
            <a:pPr/>
            <a:r>
              <a:t>All fields: agriculture, technology, commerce, …</a:t>
            </a:r>
          </a:p>
          <a:p>
            <a:pPr/>
            <a:r>
              <a:t>Usually spatially distributed sources</a:t>
            </a:r>
          </a:p>
          <a:p>
            <a:pPr/>
            <a:r>
              <a:t>Usually inherent noise, interruptions, missing values, temporal instabilities</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45719" tIns="45719" rIns="45719" bIns="45719"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45719" tIns="45719" rIns="45719" bIns="45719"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